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430" r:id="rId3"/>
    <p:sldId id="436" r:id="rId4"/>
    <p:sldId id="437" r:id="rId5"/>
    <p:sldId id="439" r:id="rId6"/>
    <p:sldId id="441" r:id="rId7"/>
    <p:sldId id="443" r:id="rId8"/>
    <p:sldId id="452" r:id="rId9"/>
    <p:sldId id="442" r:id="rId10"/>
    <p:sldId id="444" r:id="rId11"/>
    <p:sldId id="445" r:id="rId12"/>
    <p:sldId id="446" r:id="rId13"/>
    <p:sldId id="448" r:id="rId14"/>
    <p:sldId id="450" r:id="rId15"/>
    <p:sldId id="449" r:id="rId16"/>
    <p:sldId id="447" r:id="rId17"/>
    <p:sldId id="451" r:id="rId18"/>
    <p:sldId id="403" r:id="rId19"/>
  </p:sldIdLst>
  <p:sldSz cx="10075863" cy="7562850"/>
  <p:notesSz cx="7772400" cy="10058400"/>
  <p:defaultTextStyle>
    <a:defPPr>
      <a:defRPr lang="en-GB"/>
    </a:defPPr>
    <a:lvl1pPr algn="l" defTabSz="457200" rtl="0" fontAlgn="base">
      <a:spcBef>
        <a:spcPct val="0"/>
      </a:spcBef>
      <a:spcAft>
        <a:spcPct val="0"/>
      </a:spcAft>
      <a:defRPr kern="1200">
        <a:solidFill>
          <a:schemeClr val="bg1"/>
        </a:solidFill>
        <a:latin typeface="Arial" charset="0"/>
        <a:ea typeface="Microsoft YaHei" pitchFamily="34" charset="-122"/>
        <a:cs typeface="+mn-cs"/>
      </a:defRPr>
    </a:lvl1pPr>
    <a:lvl2pPr marL="742950" indent="-285750" algn="l" defTabSz="457200" rtl="0" fontAlgn="base">
      <a:spcBef>
        <a:spcPct val="0"/>
      </a:spcBef>
      <a:spcAft>
        <a:spcPct val="0"/>
      </a:spcAft>
      <a:defRPr kern="1200">
        <a:solidFill>
          <a:schemeClr val="bg1"/>
        </a:solidFill>
        <a:latin typeface="Arial" charset="0"/>
        <a:ea typeface="Microsoft YaHei" pitchFamily="34" charset="-122"/>
        <a:cs typeface="+mn-cs"/>
      </a:defRPr>
    </a:lvl2pPr>
    <a:lvl3pPr marL="11430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3pPr>
    <a:lvl4pPr marL="16002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4pPr>
    <a:lvl5pPr marL="20574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5pPr>
    <a:lvl6pPr marL="2286000" algn="l" defTabSz="914400" rtl="0" eaLnBrk="1" latinLnBrk="0" hangingPunct="1">
      <a:defRPr kern="1200">
        <a:solidFill>
          <a:schemeClr val="bg1"/>
        </a:solidFill>
        <a:latin typeface="Arial" charset="0"/>
        <a:ea typeface="Microsoft YaHei" pitchFamily="34" charset="-122"/>
        <a:cs typeface="+mn-cs"/>
      </a:defRPr>
    </a:lvl6pPr>
    <a:lvl7pPr marL="2743200" algn="l" defTabSz="914400" rtl="0" eaLnBrk="1" latinLnBrk="0" hangingPunct="1">
      <a:defRPr kern="1200">
        <a:solidFill>
          <a:schemeClr val="bg1"/>
        </a:solidFill>
        <a:latin typeface="Arial" charset="0"/>
        <a:ea typeface="Microsoft YaHei" pitchFamily="34" charset="-122"/>
        <a:cs typeface="+mn-cs"/>
      </a:defRPr>
    </a:lvl7pPr>
    <a:lvl8pPr marL="3200400" algn="l" defTabSz="914400" rtl="0" eaLnBrk="1" latinLnBrk="0" hangingPunct="1">
      <a:defRPr kern="1200">
        <a:solidFill>
          <a:schemeClr val="bg1"/>
        </a:solidFill>
        <a:latin typeface="Arial" charset="0"/>
        <a:ea typeface="Microsoft YaHei" pitchFamily="34" charset="-122"/>
        <a:cs typeface="+mn-cs"/>
      </a:defRPr>
    </a:lvl8pPr>
    <a:lvl9pPr marL="3657600" algn="l" defTabSz="914400" rtl="0" eaLnBrk="1" latinLnBrk="0" hangingPunct="1">
      <a:defRPr kern="1200">
        <a:solidFill>
          <a:schemeClr val="bg1"/>
        </a:solidFill>
        <a:latin typeface="Arial" charset="0"/>
        <a:ea typeface="Microsoft YaHei"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96" autoAdjust="0"/>
  </p:normalViewPr>
  <p:slideViewPr>
    <p:cSldViewPr>
      <p:cViewPr varScale="1">
        <p:scale>
          <a:sx n="64" d="100"/>
          <a:sy n="64" d="100"/>
        </p:scale>
        <p:origin x="-494" y="-67"/>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79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9035981C-B4BF-43E8-877B-65F1E506BE21}" type="datetimeFigureOut">
              <a:rPr lang="en-US"/>
              <a:pPr>
                <a:defRPr/>
              </a:pPr>
              <a:t>1/11/2018</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600C2EE8-914F-43C5-8DC2-7A646D1BEF9B}" type="slidenum">
              <a:rPr lang="en-US"/>
              <a:pPr>
                <a:defRPr/>
              </a:pPr>
              <a:t>‹#›</a:t>
            </a:fld>
            <a:endParaRPr lang="en-US"/>
          </a:p>
        </p:txBody>
      </p:sp>
    </p:spTree>
    <p:extLst>
      <p:ext uri="{BB962C8B-B14F-4D97-AF65-F5344CB8AC3E}">
        <p14:creationId xmlns="" xmlns:p14="http://schemas.microsoft.com/office/powerpoint/2010/main" val="253338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5604" name="Rectangle 3"/>
          <p:cNvSpPr>
            <a:spLocks noGrp="1" noRot="1" noChangeAspect="1" noChangeArrowheads="1"/>
          </p:cNvSpPr>
          <p:nvPr>
            <p:ph type="sldImg"/>
          </p:nvPr>
        </p:nvSpPr>
        <p:spPr bwMode="auto">
          <a:xfrm>
            <a:off x="1371600" y="763588"/>
            <a:ext cx="5024438" cy="3767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sp>
      <p:sp>
        <p:nvSpPr>
          <p:cNvPr id="2052" name="Rectangle 4"/>
          <p:cNvSpPr>
            <a:spLocks noGrp="1" noChangeArrowheads="1"/>
          </p:cNvSpPr>
          <p:nvPr>
            <p:ph type="body"/>
          </p:nvPr>
        </p:nvSpPr>
        <p:spPr bwMode="auto">
          <a:xfrm>
            <a:off x="777875" y="4776788"/>
            <a:ext cx="6213475" cy="45212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3" name="Rectangle 5"/>
          <p:cNvSpPr>
            <a:spLocks noGrp="1" noChangeArrowheads="1"/>
          </p:cNvSpPr>
          <p:nvPr>
            <p:ph type="hdr"/>
          </p:nvPr>
        </p:nvSpPr>
        <p:spPr bwMode="auto">
          <a:xfrm>
            <a:off x="0"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4" name="Rectangle 6"/>
          <p:cNvSpPr>
            <a:spLocks noGrp="1" noChangeArrowheads="1"/>
          </p:cNvSpPr>
          <p:nvPr>
            <p:ph type="dt"/>
          </p:nvPr>
        </p:nvSpPr>
        <p:spPr bwMode="auto">
          <a:xfrm>
            <a:off x="4398963"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5" name="Rectangle 7"/>
          <p:cNvSpPr>
            <a:spLocks noGrp="1" noChangeArrowheads="1"/>
          </p:cNvSpPr>
          <p:nvPr>
            <p:ph type="ftr"/>
          </p:nvPr>
        </p:nvSpPr>
        <p:spPr bwMode="auto">
          <a:xfrm>
            <a:off x="0"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6" name="Rectangle 8"/>
          <p:cNvSpPr>
            <a:spLocks noGrp="1" noChangeArrowheads="1"/>
          </p:cNvSpPr>
          <p:nvPr>
            <p:ph type="sldNum"/>
          </p:nvPr>
        </p:nvSpPr>
        <p:spPr bwMode="auto">
          <a:xfrm>
            <a:off x="4398963"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fld id="{527791BD-86C1-44E2-8028-A1A35D527C68}" type="slidenum">
              <a:rPr lang="en-US"/>
              <a:pPr>
                <a:defRPr/>
              </a:pPr>
              <a:t>‹#›</a:t>
            </a:fld>
            <a:endParaRPr lang="en-US"/>
          </a:p>
        </p:txBody>
      </p:sp>
    </p:spTree>
    <p:extLst>
      <p:ext uri="{BB962C8B-B14F-4D97-AF65-F5344CB8AC3E}">
        <p14:creationId xmlns="" xmlns:p14="http://schemas.microsoft.com/office/powerpoint/2010/main" val="1435963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316BC6B0-88D1-4805-B0B8-EAE2296EDE10}" type="slidenum">
              <a:rPr lang="en-US" smtClean="0">
                <a:solidFill>
                  <a:srgbClr val="000000"/>
                </a:solidFill>
                <a:latin typeface="Times New Roman" pitchFamily="18" charset="0"/>
                <a:cs typeface="Segoe UI" pitchFamily="34" charset="0"/>
              </a:rPr>
              <a:pPr eaLnBrk="1"/>
              <a:t>1</a:t>
            </a:fld>
            <a:endParaRPr lang="en-US" smtClean="0">
              <a:solidFill>
                <a:srgbClr val="000000"/>
              </a:solidFill>
              <a:latin typeface="Times New Roman" pitchFamily="18" charset="0"/>
              <a:cs typeface="Segoe UI" pitchFamily="34" charset="0"/>
            </a:endParaRPr>
          </a:p>
        </p:txBody>
      </p:sp>
      <p:sp>
        <p:nvSpPr>
          <p:cNvPr id="26627"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6628" name="Rectangle 2"/>
          <p:cNvSpPr>
            <a:spLocks noGrp="1" noChangeArrowheads="1"/>
          </p:cNvSpPr>
          <p:nvPr>
            <p:ph type="body" idx="1"/>
          </p:nvPr>
        </p:nvSpPr>
        <p:spPr>
          <a:xfrm>
            <a:off x="777875" y="4776788"/>
            <a:ext cx="6216650" cy="45259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dirty="0"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18</a:t>
            </a:fld>
            <a:endParaRPr lang="en-US" dirty="0" smtClean="0">
              <a:latin typeface="Arial" charset="0"/>
              <a:sym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9500"/>
            <a:ext cx="8564563" cy="162083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1300" y="4286250"/>
            <a:ext cx="70532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7353C005-12DC-4F35-9049-8848BFA9A8D1}" type="slidenum">
              <a:rPr lang="en-US"/>
              <a:pPr>
                <a:defRPr/>
              </a:pPr>
              <a:t>‹#›</a:t>
            </a:fld>
            <a:endParaRPr lang="en-US"/>
          </a:p>
        </p:txBody>
      </p:sp>
    </p:spTree>
    <p:extLst>
      <p:ext uri="{BB962C8B-B14F-4D97-AF65-F5344CB8AC3E}">
        <p14:creationId xmlns="" xmlns:p14="http://schemas.microsoft.com/office/powerpoint/2010/main" val="2332722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C601219-A445-41FD-B14A-70474E0FF8B0}" type="slidenum">
              <a:rPr lang="en-US"/>
              <a:pPr>
                <a:defRPr/>
              </a:pPr>
              <a:t>‹#›</a:t>
            </a:fld>
            <a:endParaRPr lang="en-US"/>
          </a:p>
        </p:txBody>
      </p:sp>
    </p:spTree>
    <p:extLst>
      <p:ext uri="{BB962C8B-B14F-4D97-AF65-F5344CB8AC3E}">
        <p14:creationId xmlns="" xmlns:p14="http://schemas.microsoft.com/office/powerpoint/2010/main" val="214513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A2CF60E6-4E24-4C64-9563-C550F415C614}" type="slidenum">
              <a:rPr lang="en-US"/>
              <a:pPr>
                <a:defRPr/>
              </a:pPr>
              <a:t>‹#›</a:t>
            </a:fld>
            <a:endParaRPr lang="en-US"/>
          </a:p>
        </p:txBody>
      </p:sp>
    </p:spTree>
    <p:extLst>
      <p:ext uri="{BB962C8B-B14F-4D97-AF65-F5344CB8AC3E}">
        <p14:creationId xmlns="" xmlns:p14="http://schemas.microsoft.com/office/powerpoint/2010/main" val="1465432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50A25CE2-D191-4D9F-816C-6A087203AB7F}" type="slidenum">
              <a:rPr lang="en-US"/>
              <a:pPr>
                <a:defRPr/>
              </a:pPr>
              <a:t>‹#›</a:t>
            </a:fld>
            <a:endParaRPr lang="en-US"/>
          </a:p>
        </p:txBody>
      </p:sp>
    </p:spTree>
    <p:extLst>
      <p:ext uri="{BB962C8B-B14F-4D97-AF65-F5344CB8AC3E}">
        <p14:creationId xmlns="" xmlns:p14="http://schemas.microsoft.com/office/powerpoint/2010/main" val="2953938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B83F2E75-995C-4D75-A778-E1729DC80F7E}" type="slidenum">
              <a:rPr lang="en-US"/>
              <a:pPr>
                <a:defRPr/>
              </a:pPr>
              <a:t>‹#›</a:t>
            </a:fld>
            <a:endParaRPr lang="en-US"/>
          </a:p>
        </p:txBody>
      </p:sp>
    </p:spTree>
    <p:extLst>
      <p:ext uri="{BB962C8B-B14F-4D97-AF65-F5344CB8AC3E}">
        <p14:creationId xmlns="" xmlns:p14="http://schemas.microsoft.com/office/powerpoint/2010/main" val="517640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59338"/>
            <a:ext cx="8564562"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05163"/>
            <a:ext cx="8564562"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5A91D85B-7DB5-4DF9-9956-F2E18BBD0C4C}" type="slidenum">
              <a:rPr lang="en-US"/>
              <a:pPr>
                <a:defRPr/>
              </a:pPr>
              <a:t>‹#›</a:t>
            </a:fld>
            <a:endParaRPr lang="en-US"/>
          </a:p>
        </p:txBody>
      </p:sp>
    </p:spTree>
    <p:extLst>
      <p:ext uri="{BB962C8B-B14F-4D97-AF65-F5344CB8AC3E}">
        <p14:creationId xmlns="" xmlns:p14="http://schemas.microsoft.com/office/powerpoint/2010/main" val="114896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354512"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0150" y="1768475"/>
            <a:ext cx="4354513"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96EA47CB-3727-4C23-B4F1-B317FCE0E352}" type="slidenum">
              <a:rPr lang="en-US"/>
              <a:pPr>
                <a:defRPr/>
              </a:pPr>
              <a:t>‹#›</a:t>
            </a:fld>
            <a:endParaRPr lang="en-US"/>
          </a:p>
        </p:txBody>
      </p:sp>
    </p:spTree>
    <p:extLst>
      <p:ext uri="{BB962C8B-B14F-4D97-AF65-F5344CB8AC3E}">
        <p14:creationId xmlns="" xmlns:p14="http://schemas.microsoft.com/office/powerpoint/2010/main" val="4045802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3213"/>
            <a:ext cx="9069387" cy="12604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92275"/>
            <a:ext cx="4452937"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98713"/>
            <a:ext cx="4452937"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8100" y="1692275"/>
            <a:ext cx="44545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8100" y="2398713"/>
            <a:ext cx="4454525"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D66E41D2-C5FD-48BC-8651-717EF07B383B}" type="slidenum">
              <a:rPr lang="en-US"/>
              <a:pPr>
                <a:defRPr/>
              </a:pPr>
              <a:t>‹#›</a:t>
            </a:fld>
            <a:endParaRPr lang="en-US"/>
          </a:p>
        </p:txBody>
      </p:sp>
    </p:spTree>
    <p:extLst>
      <p:ext uri="{BB962C8B-B14F-4D97-AF65-F5344CB8AC3E}">
        <p14:creationId xmlns="" xmlns:p14="http://schemas.microsoft.com/office/powerpoint/2010/main" val="2872840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A18C4601-4DD3-4EFB-9BEA-D185BEEB3AE3}" type="slidenum">
              <a:rPr lang="en-US"/>
              <a:pPr>
                <a:defRPr/>
              </a:pPr>
              <a:t>‹#›</a:t>
            </a:fld>
            <a:endParaRPr lang="en-US"/>
          </a:p>
        </p:txBody>
      </p:sp>
    </p:spTree>
    <p:extLst>
      <p:ext uri="{BB962C8B-B14F-4D97-AF65-F5344CB8AC3E}">
        <p14:creationId xmlns="" xmlns:p14="http://schemas.microsoft.com/office/powerpoint/2010/main" val="2195910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8042B770-3F8F-4E69-86A1-D19141920F74}" type="slidenum">
              <a:rPr lang="en-US"/>
              <a:pPr>
                <a:defRPr/>
              </a:pPr>
              <a:t>‹#›</a:t>
            </a:fld>
            <a:endParaRPr lang="en-US"/>
          </a:p>
        </p:txBody>
      </p:sp>
    </p:spTree>
    <p:extLst>
      <p:ext uri="{BB962C8B-B14F-4D97-AF65-F5344CB8AC3E}">
        <p14:creationId xmlns="" xmlns:p14="http://schemas.microsoft.com/office/powerpoint/2010/main" val="346380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3314700" cy="128111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0175" y="301625"/>
            <a:ext cx="56324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582738"/>
            <a:ext cx="3314700"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394F6FC-B006-41C4-8F2E-FC90173AF957}" type="slidenum">
              <a:rPr lang="en-US"/>
              <a:pPr>
                <a:defRPr/>
              </a:pPr>
              <a:t>‹#›</a:t>
            </a:fld>
            <a:endParaRPr lang="en-US"/>
          </a:p>
        </p:txBody>
      </p:sp>
    </p:spTree>
    <p:extLst>
      <p:ext uri="{BB962C8B-B14F-4D97-AF65-F5344CB8AC3E}">
        <p14:creationId xmlns="" xmlns:p14="http://schemas.microsoft.com/office/powerpoint/2010/main" val="280974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4850" y="5294313"/>
            <a:ext cx="6045200" cy="62388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4850" y="676275"/>
            <a:ext cx="60452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4850" y="5918200"/>
            <a:ext cx="60452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D35EB011-AC62-4004-86EA-37E305FD80FF}" type="slidenum">
              <a:rPr lang="en-US"/>
              <a:pPr>
                <a:defRPr/>
              </a:pPr>
              <a:t>‹#›</a:t>
            </a:fld>
            <a:endParaRPr lang="en-US"/>
          </a:p>
        </p:txBody>
      </p:sp>
    </p:spTree>
    <p:extLst>
      <p:ext uri="{BB962C8B-B14F-4D97-AF65-F5344CB8AC3E}">
        <p14:creationId xmlns="" xmlns:p14="http://schemas.microsoft.com/office/powerpoint/2010/main" val="100533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3037" cy="1257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8861425" cy="438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8163"/>
            <a:ext cx="2341562"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8" name="Rectangle 4"/>
          <p:cNvSpPr>
            <a:spLocks noGrp="1" noChangeArrowheads="1"/>
          </p:cNvSpPr>
          <p:nvPr>
            <p:ph type="ftr"/>
          </p:nvPr>
        </p:nvSpPr>
        <p:spPr bwMode="auto">
          <a:xfrm>
            <a:off x="3446463" y="6888163"/>
            <a:ext cx="3189287"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9" name="Rectangle 5"/>
          <p:cNvSpPr>
            <a:spLocks noGrp="1" noChangeArrowheads="1"/>
          </p:cNvSpPr>
          <p:nvPr>
            <p:ph type="sldNum"/>
          </p:nvPr>
        </p:nvSpPr>
        <p:spPr bwMode="auto">
          <a:xfrm>
            <a:off x="7224713" y="6888163"/>
            <a:ext cx="2343150"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fld id="{FDA82D55-422B-4690-9B32-F4D513F2DE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pitchFamily="34" charset="0"/>
          <a:ea typeface="Segoe UI" pitchFamily="34" charset="0"/>
          <a:cs typeface="Segoe UI" pitchFamily="34" charset="0"/>
        </a:defRPr>
      </a:lvl1pPr>
      <a:lvl2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2pPr>
      <a:lvl3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3pPr>
      <a:lvl4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4pPr>
      <a:lvl5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p:titleStyle>
    <p:bodyStyle>
      <a:lvl1pPr marL="342900" indent="-342900" algn="just" defTabSz="457200" rtl="0" eaLnBrk="0" fontAlgn="base" hangingPunct="0">
        <a:lnSpc>
          <a:spcPct val="93000"/>
        </a:lnSpc>
        <a:spcBef>
          <a:spcPct val="0"/>
        </a:spcBef>
        <a:spcAft>
          <a:spcPts val="1413"/>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1pPr>
      <a:lvl2pPr marL="742950" indent="-285750" algn="just" defTabSz="457200" rtl="0" eaLnBrk="0" fontAlgn="base" hangingPunct="0">
        <a:lnSpc>
          <a:spcPct val="93000"/>
        </a:lnSpc>
        <a:spcBef>
          <a:spcPct val="0"/>
        </a:spcBef>
        <a:spcAft>
          <a:spcPts val="113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2pPr>
      <a:lvl3pPr marL="1143000" indent="-228600" algn="just" defTabSz="457200" rtl="0" eaLnBrk="0" fontAlgn="base" hangingPunct="0">
        <a:lnSpc>
          <a:spcPct val="93000"/>
        </a:lnSpc>
        <a:spcBef>
          <a:spcPct val="0"/>
        </a:spcBef>
        <a:spcAft>
          <a:spcPts val="850"/>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3pPr>
      <a:lvl4pPr marL="1600200" indent="-228600" algn="just" defTabSz="457200" rtl="0" eaLnBrk="0" fontAlgn="base" hangingPunct="0">
        <a:lnSpc>
          <a:spcPct val="93000"/>
        </a:lnSpc>
        <a:spcBef>
          <a:spcPct val="0"/>
        </a:spcBef>
        <a:spcAft>
          <a:spcPts val="575"/>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4pPr>
      <a:lvl5pPr marL="2057400" indent="-228600" algn="just" defTabSz="457200" rtl="0" eaLnBrk="0" fontAlgn="base" hangingPunct="0">
        <a:lnSpc>
          <a:spcPct val="93000"/>
        </a:lnSpc>
        <a:spcBef>
          <a:spcPct val="0"/>
        </a:spcBef>
        <a:spcAft>
          <a:spcPts val="28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1" y="2060575"/>
            <a:ext cx="10075863" cy="2406650"/>
          </a:xfrm>
        </p:spPr>
        <p:txBody>
          <a:bodyPr/>
          <a:lstStyle/>
          <a:p>
            <a:pPr eaLnBrk="1"/>
            <a:r>
              <a:rPr lang="en-US" sz="4400" dirty="0" smtClean="0">
                <a:solidFill>
                  <a:schemeClr val="bg1"/>
                </a:solidFill>
                <a:latin typeface="Times New Roman" panose="02020603050405020304" pitchFamily="18" charset="0"/>
                <a:cs typeface="Times New Roman" panose="02020603050405020304" pitchFamily="18" charset="0"/>
              </a:rPr>
              <a:t>HƯỚNG DẪN HẠCH TOÁN </a:t>
            </a:r>
            <a:br>
              <a:rPr lang="en-US" sz="4400" dirty="0" smtClean="0">
                <a:solidFill>
                  <a:schemeClr val="bg1"/>
                </a:solidFill>
                <a:latin typeface="Times New Roman" panose="02020603050405020304" pitchFamily="18" charset="0"/>
                <a:cs typeface="Times New Roman" panose="02020603050405020304" pitchFamily="18" charset="0"/>
              </a:rPr>
            </a:br>
            <a:r>
              <a:rPr lang="en-US" sz="4400" dirty="0" smtClean="0">
                <a:solidFill>
                  <a:schemeClr val="bg1"/>
                </a:solidFill>
                <a:latin typeface="Times New Roman" panose="02020603050405020304" pitchFamily="18" charset="0"/>
                <a:cs typeface="Times New Roman" panose="02020603050405020304" pitchFamily="18" charset="0"/>
              </a:rPr>
              <a:t>NGHIỆP VỤ KẾ TOÁN PHÍ, LỆ PHÍ</a:t>
            </a:r>
          </a:p>
        </p:txBody>
      </p:sp>
      <p:sp>
        <p:nvSpPr>
          <p:cNvPr id="2051" name="Rectangle 2"/>
          <p:cNvSpPr>
            <a:spLocks noGrp="1" noChangeArrowheads="1"/>
          </p:cNvSpPr>
          <p:nvPr>
            <p:ph type="body" idx="1"/>
          </p:nvPr>
        </p:nvSpPr>
        <p:spPr>
          <a:xfrm>
            <a:off x="4656138" y="5686425"/>
            <a:ext cx="4941887" cy="1292225"/>
          </a:xfrm>
        </p:spPr>
        <p:txBody>
          <a:bodyPr/>
          <a:lstStyle/>
          <a:p>
            <a:pPr eaLnBrk="1">
              <a:buFont typeface="Times New Roman" pitchFamily="18" charset="0"/>
              <a:buNone/>
            </a:pPr>
            <a:r>
              <a:rPr lang="en-US" dirty="0" smtClean="0">
                <a:solidFill>
                  <a:schemeClr val="bg1"/>
                </a:solidFill>
              </a:rPr>
              <a:t>……., </a:t>
            </a:r>
            <a:r>
              <a:rPr lang="en-US" dirty="0" err="1" smtClean="0">
                <a:solidFill>
                  <a:schemeClr val="bg1"/>
                </a:solidFill>
              </a:rPr>
              <a:t>Ngày</a:t>
            </a:r>
            <a:r>
              <a:rPr lang="en-US" dirty="0" smtClean="0">
                <a:solidFill>
                  <a:schemeClr val="bg1"/>
                </a:solidFill>
              </a:rPr>
              <a:t>….</a:t>
            </a:r>
            <a:r>
              <a:rPr lang="en-US" dirty="0" err="1" smtClean="0">
                <a:solidFill>
                  <a:schemeClr val="bg1"/>
                </a:solidFill>
              </a:rPr>
              <a:t>tháng</a:t>
            </a:r>
            <a:r>
              <a:rPr lang="en-US" dirty="0" smtClean="0">
                <a:solidFill>
                  <a:schemeClr val="bg1"/>
                </a:solidFill>
              </a:rPr>
              <a:t>….</a:t>
            </a:r>
            <a:r>
              <a:rPr lang="en-US" dirty="0" err="1" smtClean="0">
                <a:solidFill>
                  <a:schemeClr val="bg1"/>
                </a:solidFill>
              </a:rPr>
              <a:t>năm</a:t>
            </a:r>
            <a:r>
              <a:rPr lang="en-US" dirty="0" smtClean="0">
                <a:solidFill>
                  <a:schemeClr val="bg1"/>
                </a:solidFill>
              </a:rPr>
              <a:t> 2018</a:t>
            </a:r>
          </a:p>
          <a:p>
            <a:pPr eaLnBrk="1">
              <a:buFont typeface="Times New Roman" pitchFamily="18" charset="0"/>
              <a:buNone/>
            </a:pPr>
            <a:r>
              <a:rPr lang="en-US" dirty="0" err="1" smtClean="0">
                <a:solidFill>
                  <a:schemeClr val="bg1"/>
                </a:solidFill>
              </a:rPr>
              <a:t>Người</a:t>
            </a:r>
            <a:r>
              <a:rPr lang="en-US" dirty="0" smtClean="0">
                <a:solidFill>
                  <a:schemeClr val="bg1"/>
                </a:solidFill>
              </a:rPr>
              <a:t> </a:t>
            </a:r>
            <a:r>
              <a:rPr lang="en-US" dirty="0" err="1" smtClean="0">
                <a:solidFill>
                  <a:schemeClr val="bg1"/>
                </a:solidFill>
              </a:rPr>
              <a:t>trình</a:t>
            </a:r>
            <a:r>
              <a:rPr lang="en-US" dirty="0" smtClean="0">
                <a:solidFill>
                  <a:schemeClr val="bg1"/>
                </a:solidFill>
              </a:rPr>
              <a:t> </a:t>
            </a:r>
            <a:r>
              <a:rPr lang="en-US" dirty="0" err="1" smtClean="0">
                <a:solidFill>
                  <a:schemeClr val="bg1"/>
                </a:solidFill>
              </a:rPr>
              <a:t>bày</a:t>
            </a:r>
            <a:r>
              <a:rPr lang="en-US" dirty="0" smtClean="0">
                <a:solidFill>
                  <a:schemeClr val="bg1"/>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063037" cy="1143000"/>
          </a:xfrm>
        </p:spPr>
        <p:txBody>
          <a:bodyPr/>
          <a:lstStyle/>
          <a:p>
            <a:r>
              <a:rPr lang="en-US" smtClean="0">
                <a:latin typeface="Times New Roman" pitchFamily="18" charset="0"/>
                <a:cs typeface="Times New Roman" pitchFamily="18" charset="0"/>
              </a:rPr>
              <a:t>5. PHƯƠNG </a:t>
            </a:r>
            <a:r>
              <a:rPr lang="en-US" dirty="0">
                <a:latin typeface="Times New Roman" pitchFamily="18" charset="0"/>
                <a:cs typeface="Times New Roman" pitchFamily="18" charset="0"/>
              </a:rPr>
              <a:t>PHÁP HẠCH TOÁN KẾ TOÁN MỘT SỐ NGHIỆP VỤ CHỦ YẾU</a:t>
            </a:r>
            <a:endParaRPr lang="en-US" dirty="0"/>
          </a:p>
        </p:txBody>
      </p:sp>
      <p:sp>
        <p:nvSpPr>
          <p:cNvPr id="3" name="Content Placeholder 2"/>
          <p:cNvSpPr>
            <a:spLocks noGrp="1"/>
          </p:cNvSpPr>
          <p:nvPr>
            <p:ph idx="1"/>
          </p:nvPr>
        </p:nvSpPr>
        <p:spPr>
          <a:xfrm>
            <a:off x="770731" y="1343025"/>
            <a:ext cx="8861425" cy="6019800"/>
          </a:xfrm>
        </p:spPr>
        <p:txBody>
          <a:bodyPr/>
          <a:lstStyle/>
          <a:p>
            <a:r>
              <a:rPr lang="en-US" dirty="0" err="1" smtClean="0"/>
              <a:t>Phản</a:t>
            </a:r>
            <a:r>
              <a:rPr lang="en-US" dirty="0" smtClean="0"/>
              <a:t> </a:t>
            </a:r>
            <a:r>
              <a:rPr lang="en-US" dirty="0" err="1" smtClean="0"/>
              <a:t>ánh</a:t>
            </a:r>
            <a:r>
              <a:rPr lang="en-US" dirty="0" smtClean="0"/>
              <a:t> </a:t>
            </a:r>
            <a:r>
              <a:rPr lang="en-US" dirty="0" err="1" smtClean="0"/>
              <a:t>số</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thu</a:t>
            </a:r>
            <a:r>
              <a:rPr lang="en-US" dirty="0" smtClean="0"/>
              <a:t> </a:t>
            </a:r>
            <a:r>
              <a:rPr lang="en-US" dirty="0" err="1" smtClean="0"/>
              <a:t>được</a:t>
            </a:r>
            <a:r>
              <a:rPr lang="en-US" dirty="0" smtClean="0"/>
              <a:t> </a:t>
            </a:r>
            <a:r>
              <a:rPr lang="en-US" dirty="0" err="1" smtClean="0"/>
              <a:t>hoặc</a:t>
            </a:r>
            <a:r>
              <a:rPr lang="en-US" dirty="0" smtClean="0"/>
              <a:t> </a:t>
            </a:r>
            <a:r>
              <a:rPr lang="en-US" dirty="0" err="1" smtClean="0"/>
              <a:t>chắn</a:t>
            </a:r>
            <a:r>
              <a:rPr lang="en-US" dirty="0" smtClean="0"/>
              <a:t> </a:t>
            </a:r>
            <a:r>
              <a:rPr lang="en-US" dirty="0" err="1" smtClean="0"/>
              <a:t>chắn</a:t>
            </a:r>
            <a:r>
              <a:rPr lang="en-US" dirty="0" smtClean="0"/>
              <a:t> </a:t>
            </a:r>
            <a:r>
              <a:rPr lang="en-US" dirty="0" err="1" smtClean="0"/>
              <a:t>thu</a:t>
            </a:r>
            <a:r>
              <a:rPr lang="en-US" dirty="0" smtClean="0"/>
              <a:t> </a:t>
            </a:r>
            <a:r>
              <a:rPr lang="en-US" dirty="0" err="1" smtClean="0"/>
              <a:t>được</a:t>
            </a:r>
            <a:r>
              <a:rPr lang="en-US" dirty="0" smtClean="0"/>
              <a:t> </a:t>
            </a:r>
            <a:r>
              <a:rPr lang="en-US" dirty="0" err="1" smtClean="0"/>
              <a:t>trong</a:t>
            </a:r>
            <a:r>
              <a:rPr lang="en-US" dirty="0" smtClean="0"/>
              <a:t> </a:t>
            </a:r>
            <a:r>
              <a:rPr lang="en-US" dirty="0" err="1" smtClean="0"/>
              <a:t>kỳ</a:t>
            </a:r>
            <a:r>
              <a:rPr lang="en-US" dirty="0" smtClean="0"/>
              <a:t>:</a:t>
            </a:r>
          </a:p>
          <a:p>
            <a:pPr marL="400050" lvl="1" indent="0">
              <a:buNone/>
            </a:pPr>
            <a:r>
              <a:rPr lang="en-US" dirty="0" err="1" smtClean="0"/>
              <a:t>Nợ</a:t>
            </a:r>
            <a:r>
              <a:rPr lang="en-US" dirty="0" smtClean="0"/>
              <a:t> TK 111, 112: </a:t>
            </a:r>
            <a:r>
              <a:rPr lang="en-US" dirty="0" err="1" smtClean="0"/>
              <a:t>Số</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thực</a:t>
            </a:r>
            <a:r>
              <a:rPr lang="en-US" dirty="0" smtClean="0"/>
              <a:t> </a:t>
            </a:r>
            <a:r>
              <a:rPr lang="en-US" dirty="0" err="1" smtClean="0"/>
              <a:t>thu</a:t>
            </a:r>
            <a:r>
              <a:rPr lang="en-US" dirty="0" smtClean="0"/>
              <a:t> </a:t>
            </a:r>
            <a:r>
              <a:rPr lang="en-US" dirty="0" err="1" smtClean="0"/>
              <a:t>được</a:t>
            </a:r>
            <a:r>
              <a:rPr lang="en-US" dirty="0" smtClean="0"/>
              <a:t> </a:t>
            </a:r>
            <a:r>
              <a:rPr lang="en-US" dirty="0" err="1" smtClean="0"/>
              <a:t>bằng</a:t>
            </a:r>
            <a:r>
              <a:rPr lang="en-US" dirty="0" smtClean="0"/>
              <a:t> </a:t>
            </a:r>
            <a:r>
              <a:rPr lang="en-US" dirty="0" err="1" smtClean="0"/>
              <a:t>tiền</a:t>
            </a:r>
            <a:endParaRPr lang="en-US" dirty="0"/>
          </a:p>
          <a:p>
            <a:pPr marL="400050" lvl="1" indent="0">
              <a:buNone/>
            </a:pPr>
            <a:r>
              <a:rPr lang="en-US" dirty="0" err="1"/>
              <a:t>Nợ</a:t>
            </a:r>
            <a:r>
              <a:rPr lang="en-US" dirty="0"/>
              <a:t> TK 1383: </a:t>
            </a:r>
            <a:r>
              <a:rPr lang="en-US" dirty="0" err="1"/>
              <a:t>Số</a:t>
            </a:r>
            <a:r>
              <a:rPr lang="en-US" dirty="0"/>
              <a:t> </a:t>
            </a:r>
            <a:r>
              <a:rPr lang="en-US" dirty="0" err="1"/>
              <a:t>phí</a:t>
            </a:r>
            <a:r>
              <a:rPr lang="en-US" dirty="0"/>
              <a:t>, </a:t>
            </a:r>
            <a:r>
              <a:rPr lang="en-US" dirty="0" err="1"/>
              <a:t>lệ</a:t>
            </a:r>
            <a:r>
              <a:rPr lang="en-US" dirty="0"/>
              <a:t> </a:t>
            </a:r>
            <a:r>
              <a:rPr lang="en-US" dirty="0" err="1"/>
              <a:t>phí</a:t>
            </a:r>
            <a:r>
              <a:rPr lang="en-US" dirty="0"/>
              <a:t> </a:t>
            </a:r>
            <a:r>
              <a:rPr lang="en-US" dirty="0" err="1"/>
              <a:t>chắc</a:t>
            </a:r>
            <a:r>
              <a:rPr lang="en-US" dirty="0"/>
              <a:t> </a:t>
            </a:r>
            <a:r>
              <a:rPr lang="en-US" dirty="0" err="1"/>
              <a:t>chắn</a:t>
            </a:r>
            <a:r>
              <a:rPr lang="en-US" dirty="0"/>
              <a:t> </a:t>
            </a:r>
            <a:r>
              <a:rPr lang="en-US" dirty="0" err="1"/>
              <a:t>thu</a:t>
            </a:r>
            <a:r>
              <a:rPr lang="en-US" dirty="0"/>
              <a:t> </a:t>
            </a:r>
            <a:r>
              <a:rPr lang="en-US" dirty="0" err="1" smtClean="0"/>
              <a:t>được</a:t>
            </a:r>
            <a:endParaRPr lang="en-US" dirty="0" smtClean="0"/>
          </a:p>
          <a:p>
            <a:pPr marL="400050" lvl="1" indent="0">
              <a:buNone/>
            </a:pPr>
            <a:r>
              <a:rPr lang="en-US" dirty="0" err="1" smtClean="0"/>
              <a:t>Có</a:t>
            </a:r>
            <a:r>
              <a:rPr lang="en-US" dirty="0" smtClean="0"/>
              <a:t> TK 3373</a:t>
            </a:r>
          </a:p>
          <a:p>
            <a:r>
              <a:rPr lang="en-US" dirty="0" err="1" smtClean="0"/>
              <a:t>Định</a:t>
            </a:r>
            <a:r>
              <a:rPr lang="en-US" dirty="0" smtClean="0"/>
              <a:t> </a:t>
            </a:r>
            <a:r>
              <a:rPr lang="en-US" dirty="0" err="1" smtClean="0"/>
              <a:t>kỳ</a:t>
            </a:r>
            <a:r>
              <a:rPr lang="en-US" dirty="0" smtClean="0"/>
              <a:t>, </a:t>
            </a:r>
            <a:r>
              <a:rPr lang="en-US" dirty="0" err="1" smtClean="0"/>
              <a:t>xác</a:t>
            </a:r>
            <a:r>
              <a:rPr lang="en-US" dirty="0" smtClean="0"/>
              <a:t> </a:t>
            </a:r>
            <a:r>
              <a:rPr lang="en-US" dirty="0" err="1" smtClean="0"/>
              <a:t>định</a:t>
            </a:r>
            <a:r>
              <a:rPr lang="en-US" dirty="0" smtClean="0"/>
              <a:t> </a:t>
            </a:r>
            <a:r>
              <a:rPr lang="en-US" dirty="0" err="1" smtClean="0"/>
              <a:t>số</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đơn</a:t>
            </a:r>
            <a:r>
              <a:rPr lang="en-US" dirty="0" smtClean="0"/>
              <a:t> </a:t>
            </a:r>
            <a:r>
              <a:rPr lang="en-US" dirty="0" err="1" smtClean="0"/>
              <a:t>vị</a:t>
            </a:r>
            <a:r>
              <a:rPr lang="en-US" dirty="0" smtClean="0"/>
              <a:t> </a:t>
            </a:r>
            <a:r>
              <a:rPr lang="en-US" dirty="0" err="1" smtClean="0"/>
              <a:t>phải</a:t>
            </a:r>
            <a:r>
              <a:rPr lang="en-US" dirty="0" smtClean="0"/>
              <a:t> </a:t>
            </a:r>
            <a:r>
              <a:rPr lang="en-US" dirty="0" err="1" smtClean="0"/>
              <a:t>nộp</a:t>
            </a:r>
            <a:r>
              <a:rPr lang="en-US" dirty="0" smtClean="0"/>
              <a:t> NSNN </a:t>
            </a:r>
            <a:r>
              <a:rPr lang="en-US" dirty="0" err="1" smtClean="0"/>
              <a:t>hoặc</a:t>
            </a:r>
            <a:r>
              <a:rPr lang="en-US" dirty="0" smtClean="0"/>
              <a:t> </a:t>
            </a:r>
            <a:r>
              <a:rPr lang="en-US" dirty="0" err="1" smtClean="0"/>
              <a:t>cấp</a:t>
            </a:r>
            <a:r>
              <a:rPr lang="en-US" dirty="0" smtClean="0"/>
              <a:t> </a:t>
            </a:r>
            <a:r>
              <a:rPr lang="en-US" dirty="0" err="1" smtClean="0"/>
              <a:t>trên</a:t>
            </a:r>
            <a:r>
              <a:rPr lang="en-US" dirty="0" smtClean="0"/>
              <a:t>:</a:t>
            </a:r>
          </a:p>
          <a:p>
            <a:pPr marL="400050" lvl="1" indent="0">
              <a:buNone/>
            </a:pPr>
            <a:r>
              <a:rPr lang="en-US" dirty="0" err="1" smtClean="0"/>
              <a:t>Nợ</a:t>
            </a:r>
            <a:r>
              <a:rPr lang="en-US" dirty="0" smtClean="0"/>
              <a:t> TK 3373: </a:t>
            </a:r>
            <a:r>
              <a:rPr lang="en-US" dirty="0" err="1" smtClean="0"/>
              <a:t>Số</a:t>
            </a:r>
            <a:r>
              <a:rPr lang="en-US" dirty="0" smtClean="0"/>
              <a:t> </a:t>
            </a:r>
            <a:r>
              <a:rPr lang="en-US" dirty="0" err="1" smtClean="0"/>
              <a:t>phải</a:t>
            </a:r>
            <a:r>
              <a:rPr lang="en-US" dirty="0" smtClean="0"/>
              <a:t> </a:t>
            </a:r>
            <a:r>
              <a:rPr lang="en-US" dirty="0" err="1" smtClean="0"/>
              <a:t>nộp</a:t>
            </a:r>
            <a:r>
              <a:rPr lang="en-US" dirty="0" smtClean="0"/>
              <a:t> NSNN, </a:t>
            </a:r>
            <a:r>
              <a:rPr lang="en-US" dirty="0" err="1" smtClean="0"/>
              <a:t>số</a:t>
            </a:r>
            <a:r>
              <a:rPr lang="en-US" dirty="0" smtClean="0"/>
              <a:t> </a:t>
            </a:r>
            <a:r>
              <a:rPr lang="en-US" dirty="0" err="1" smtClean="0"/>
              <a:t>nộp</a:t>
            </a:r>
            <a:r>
              <a:rPr lang="en-US" dirty="0" smtClean="0"/>
              <a:t> </a:t>
            </a:r>
            <a:r>
              <a:rPr lang="en-US" dirty="0" err="1" smtClean="0"/>
              <a:t>cấp</a:t>
            </a:r>
            <a:r>
              <a:rPr lang="en-US" dirty="0" smtClean="0"/>
              <a:t> </a:t>
            </a:r>
            <a:r>
              <a:rPr lang="en-US" dirty="0" err="1" smtClean="0"/>
              <a:t>trên</a:t>
            </a:r>
            <a:r>
              <a:rPr lang="en-US" dirty="0" smtClean="0"/>
              <a:t> (</a:t>
            </a:r>
            <a:r>
              <a:rPr lang="en-US" dirty="0" err="1" smtClean="0"/>
              <a:t>nếu</a:t>
            </a:r>
            <a:r>
              <a:rPr lang="en-US" dirty="0" smtClean="0"/>
              <a:t> </a:t>
            </a:r>
            <a:r>
              <a:rPr lang="en-US" dirty="0" err="1" smtClean="0"/>
              <a:t>có</a:t>
            </a:r>
            <a:r>
              <a:rPr lang="en-US" dirty="0" smtClean="0"/>
              <a:t>)</a:t>
            </a:r>
          </a:p>
          <a:p>
            <a:pPr marL="400050" lvl="1" indent="0">
              <a:buNone/>
            </a:pPr>
            <a:r>
              <a:rPr lang="en-US" dirty="0" err="1" smtClean="0"/>
              <a:t>Có</a:t>
            </a:r>
            <a:r>
              <a:rPr lang="en-US" dirty="0" smtClean="0"/>
              <a:t> TK 3332: </a:t>
            </a:r>
            <a:r>
              <a:rPr lang="en-US" dirty="0" err="1" smtClean="0"/>
              <a:t>Số</a:t>
            </a:r>
            <a:r>
              <a:rPr lang="en-US" dirty="0" smtClean="0"/>
              <a:t> </a:t>
            </a:r>
            <a:r>
              <a:rPr lang="en-US" dirty="0" err="1" smtClean="0"/>
              <a:t>phải</a:t>
            </a:r>
            <a:r>
              <a:rPr lang="en-US" dirty="0" smtClean="0"/>
              <a:t> </a:t>
            </a:r>
            <a:r>
              <a:rPr lang="en-US" dirty="0" err="1" smtClean="0"/>
              <a:t>nộp</a:t>
            </a:r>
            <a:r>
              <a:rPr lang="en-US" dirty="0" smtClean="0"/>
              <a:t> NSNN</a:t>
            </a:r>
          </a:p>
          <a:p>
            <a:pPr marL="400050" lvl="1" indent="0">
              <a:buNone/>
            </a:pPr>
            <a:r>
              <a:rPr lang="en-US" dirty="0" err="1" smtClean="0"/>
              <a:t>Có</a:t>
            </a:r>
            <a:r>
              <a:rPr lang="en-US" dirty="0" smtClean="0"/>
              <a:t> TK 331, 336: </a:t>
            </a:r>
            <a:r>
              <a:rPr lang="en-US" dirty="0" err="1" smtClean="0"/>
              <a:t>Số</a:t>
            </a:r>
            <a:r>
              <a:rPr lang="en-US" dirty="0" smtClean="0"/>
              <a:t> </a:t>
            </a:r>
            <a:r>
              <a:rPr lang="en-US" dirty="0" err="1" smtClean="0"/>
              <a:t>phải</a:t>
            </a:r>
            <a:r>
              <a:rPr lang="en-US" dirty="0" smtClean="0"/>
              <a:t> </a:t>
            </a:r>
            <a:r>
              <a:rPr lang="en-US" dirty="0" err="1" smtClean="0"/>
              <a:t>nộp</a:t>
            </a:r>
            <a:r>
              <a:rPr lang="en-US" dirty="0" smtClean="0"/>
              <a:t> </a:t>
            </a:r>
            <a:r>
              <a:rPr lang="en-US" dirty="0" err="1" smtClean="0"/>
              <a:t>cấp</a:t>
            </a:r>
            <a:r>
              <a:rPr lang="en-US" dirty="0" smtClean="0"/>
              <a:t> </a:t>
            </a:r>
            <a:r>
              <a:rPr lang="en-US" dirty="0" err="1" smtClean="0"/>
              <a:t>trên</a:t>
            </a:r>
            <a:endParaRPr lang="en-US" dirty="0" smtClean="0"/>
          </a:p>
          <a:p>
            <a:r>
              <a:rPr lang="en-US" dirty="0" err="1" smtClean="0"/>
              <a:t>Định</a:t>
            </a:r>
            <a:r>
              <a:rPr lang="en-US" dirty="0" smtClean="0"/>
              <a:t> </a:t>
            </a:r>
            <a:r>
              <a:rPr lang="en-US" dirty="0" err="1" smtClean="0"/>
              <a:t>kỳ</a:t>
            </a:r>
            <a:r>
              <a:rPr lang="en-US" dirty="0" smtClean="0"/>
              <a:t> </a:t>
            </a:r>
            <a:r>
              <a:rPr lang="en-US" dirty="0" err="1" smtClean="0"/>
              <a:t>xác</a:t>
            </a:r>
            <a:r>
              <a:rPr lang="en-US" dirty="0" smtClean="0"/>
              <a:t> </a:t>
            </a:r>
            <a:r>
              <a:rPr lang="en-US" dirty="0" err="1" smtClean="0"/>
              <a:t>định</a:t>
            </a:r>
            <a:r>
              <a:rPr lang="en-US" dirty="0" smtClean="0"/>
              <a:t> </a:t>
            </a:r>
            <a:r>
              <a:rPr lang="en-US" dirty="0" err="1" smtClean="0"/>
              <a:t>số</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được</a:t>
            </a:r>
            <a:r>
              <a:rPr lang="en-US" dirty="0" smtClean="0"/>
              <a:t> </a:t>
            </a:r>
            <a:r>
              <a:rPr lang="en-US" dirty="0" err="1" smtClean="0"/>
              <a:t>khấu</a:t>
            </a:r>
            <a:r>
              <a:rPr lang="en-US" dirty="0" smtClean="0"/>
              <a:t> </a:t>
            </a:r>
            <a:r>
              <a:rPr lang="en-US" dirty="0" err="1" smtClean="0"/>
              <a:t>trừ</a:t>
            </a:r>
            <a:r>
              <a:rPr lang="en-US" dirty="0" smtClean="0"/>
              <a:t> </a:t>
            </a:r>
            <a:r>
              <a:rPr lang="en-US" dirty="0" err="1" smtClean="0"/>
              <a:t>để</a:t>
            </a:r>
            <a:r>
              <a:rPr lang="en-US" dirty="0" smtClean="0"/>
              <a:t> </a:t>
            </a:r>
            <a:r>
              <a:rPr lang="en-US" dirty="0" err="1" smtClean="0"/>
              <a:t>lại</a:t>
            </a:r>
            <a:r>
              <a:rPr lang="en-US" dirty="0" smtClean="0"/>
              <a:t> </a:t>
            </a:r>
            <a:r>
              <a:rPr lang="en-US" dirty="0" err="1" smtClean="0"/>
              <a:t>đơn</a:t>
            </a:r>
            <a:r>
              <a:rPr lang="en-US" dirty="0" smtClean="0"/>
              <a:t> </a:t>
            </a:r>
            <a:r>
              <a:rPr lang="en-US" dirty="0" err="1" smtClean="0"/>
              <a:t>vị</a:t>
            </a:r>
            <a:r>
              <a:rPr lang="en-US" dirty="0" smtClean="0"/>
              <a:t>:</a:t>
            </a:r>
          </a:p>
          <a:p>
            <a:pPr marL="400050" lvl="1" indent="0">
              <a:buNone/>
            </a:pPr>
            <a:r>
              <a:rPr lang="en-US" dirty="0" err="1" smtClean="0"/>
              <a:t>Nợ</a:t>
            </a:r>
            <a:r>
              <a:rPr lang="en-US" dirty="0" smtClean="0"/>
              <a:t> TK 014: </a:t>
            </a:r>
            <a:r>
              <a:rPr lang="en-US" dirty="0" err="1" smtClean="0"/>
              <a:t>Số</a:t>
            </a:r>
            <a:r>
              <a:rPr lang="en-US" dirty="0" smtClean="0"/>
              <a:t> </a:t>
            </a:r>
            <a:r>
              <a:rPr lang="en-US" dirty="0" err="1" smtClean="0"/>
              <a:t>phí</a:t>
            </a:r>
            <a:r>
              <a:rPr lang="en-US" dirty="0"/>
              <a:t> </a:t>
            </a:r>
            <a:r>
              <a:rPr lang="en-US" dirty="0" err="1" smtClean="0"/>
              <a:t>được</a:t>
            </a:r>
            <a:r>
              <a:rPr lang="en-US" dirty="0" smtClean="0"/>
              <a:t> </a:t>
            </a:r>
            <a:r>
              <a:rPr lang="en-US" dirty="0" err="1" smtClean="0"/>
              <a:t>khấu</a:t>
            </a:r>
            <a:r>
              <a:rPr lang="en-US" dirty="0" smtClean="0"/>
              <a:t> </a:t>
            </a:r>
            <a:r>
              <a:rPr lang="en-US" dirty="0" err="1" smtClean="0"/>
              <a:t>trừ</a:t>
            </a:r>
            <a:r>
              <a:rPr lang="en-US" dirty="0" smtClean="0"/>
              <a:t> </a:t>
            </a:r>
            <a:r>
              <a:rPr lang="en-US" dirty="0" err="1" smtClean="0"/>
              <a:t>để</a:t>
            </a:r>
            <a:r>
              <a:rPr lang="en-US" dirty="0" smtClean="0"/>
              <a:t> </a:t>
            </a:r>
            <a:r>
              <a:rPr lang="en-US" dirty="0" err="1" smtClean="0"/>
              <a:t>lại</a:t>
            </a:r>
            <a:endParaRPr lang="en-US" dirty="0" smtClean="0"/>
          </a:p>
          <a:p>
            <a:endParaRPr lang="en-US" dirty="0" smtClean="0"/>
          </a:p>
          <a:p>
            <a:pPr marL="0" indent="0">
              <a:buNone/>
            </a:pPr>
            <a:endParaRPr lang="en-US" dirty="0"/>
          </a:p>
        </p:txBody>
      </p:sp>
    </p:spTree>
    <p:extLst>
      <p:ext uri="{BB962C8B-B14F-4D97-AF65-F5344CB8AC3E}">
        <p14:creationId xmlns="" xmlns:p14="http://schemas.microsoft.com/office/powerpoint/2010/main" val="16810424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123825"/>
            <a:ext cx="9063037" cy="838200"/>
          </a:xfrm>
        </p:spPr>
        <p:txBody>
          <a:bodyPr/>
          <a:lstStyle/>
          <a:p>
            <a:r>
              <a:rPr lang="en-US" smtClean="0">
                <a:latin typeface="Times New Roman" pitchFamily="18" charset="0"/>
                <a:cs typeface="Times New Roman" pitchFamily="18" charset="0"/>
              </a:rPr>
              <a:t>5. PHƯƠNG </a:t>
            </a:r>
            <a:r>
              <a:rPr lang="en-US" dirty="0">
                <a:latin typeface="Times New Roman" pitchFamily="18" charset="0"/>
                <a:cs typeface="Times New Roman" pitchFamily="18" charset="0"/>
              </a:rPr>
              <a:t>PHÁP HẠCH TOÁN KẾ TOÁN MỘT SỐ NGHIỆP VỤ CHỦ YẾU</a:t>
            </a:r>
            <a:endParaRPr lang="en-US" dirty="0"/>
          </a:p>
        </p:txBody>
      </p:sp>
      <p:sp>
        <p:nvSpPr>
          <p:cNvPr id="3" name="Content Placeholder 2"/>
          <p:cNvSpPr>
            <a:spLocks noGrp="1"/>
          </p:cNvSpPr>
          <p:nvPr>
            <p:ph idx="1"/>
          </p:nvPr>
        </p:nvSpPr>
        <p:spPr>
          <a:xfrm>
            <a:off x="313531" y="1190625"/>
            <a:ext cx="9448800" cy="6219824"/>
          </a:xfrm>
        </p:spPr>
        <p:txBody>
          <a:bodyPr/>
          <a:lstStyle/>
          <a:p>
            <a:r>
              <a:rPr lang="en-US" sz="2000" dirty="0" err="1"/>
              <a:t>Sử</a:t>
            </a:r>
            <a:r>
              <a:rPr lang="en-US" sz="2000" dirty="0"/>
              <a:t> </a:t>
            </a:r>
            <a:r>
              <a:rPr lang="en-US" sz="2000" dirty="0" err="1"/>
              <a:t>dụng</a:t>
            </a:r>
            <a:r>
              <a:rPr lang="en-US" sz="2000" dirty="0"/>
              <a:t> </a:t>
            </a:r>
            <a:r>
              <a:rPr lang="en-US" sz="2000" dirty="0" err="1"/>
              <a:t>số</a:t>
            </a:r>
            <a:r>
              <a:rPr lang="en-US" sz="2000" dirty="0"/>
              <a:t> </a:t>
            </a:r>
            <a:r>
              <a:rPr lang="en-US" sz="2000" dirty="0" err="1"/>
              <a:t>phí</a:t>
            </a:r>
            <a:r>
              <a:rPr lang="en-US" sz="2000" dirty="0"/>
              <a:t> </a:t>
            </a:r>
            <a:r>
              <a:rPr lang="en-US" sz="2000" dirty="0" err="1"/>
              <a:t>được</a:t>
            </a:r>
            <a:r>
              <a:rPr lang="en-US" sz="2000" dirty="0"/>
              <a:t> </a:t>
            </a:r>
            <a:r>
              <a:rPr lang="en-US" sz="2000" dirty="0" err="1"/>
              <a:t>khấu</a:t>
            </a:r>
            <a:r>
              <a:rPr lang="en-US" sz="2000" dirty="0"/>
              <a:t> </a:t>
            </a:r>
            <a:r>
              <a:rPr lang="en-US" sz="2000" dirty="0" err="1"/>
              <a:t>trừ</a:t>
            </a:r>
            <a:r>
              <a:rPr lang="en-US" sz="2000" dirty="0"/>
              <a:t>, </a:t>
            </a:r>
            <a:r>
              <a:rPr lang="en-US" sz="2000" dirty="0" err="1"/>
              <a:t>để</a:t>
            </a:r>
            <a:r>
              <a:rPr lang="en-US" sz="2000" dirty="0"/>
              <a:t> </a:t>
            </a:r>
            <a:r>
              <a:rPr lang="en-US" sz="2000" dirty="0" err="1"/>
              <a:t>lại</a:t>
            </a:r>
            <a:r>
              <a:rPr lang="en-US" sz="2000" dirty="0"/>
              <a:t> </a:t>
            </a:r>
            <a:r>
              <a:rPr lang="en-US" sz="2000" dirty="0" err="1"/>
              <a:t>để</a:t>
            </a:r>
            <a:r>
              <a:rPr lang="en-US" sz="2000" dirty="0"/>
              <a:t> </a:t>
            </a:r>
            <a:r>
              <a:rPr lang="en-US" sz="2000" dirty="0" err="1" smtClean="0"/>
              <a:t>phục</a:t>
            </a:r>
            <a:r>
              <a:rPr lang="en-US" sz="2000" dirty="0" smtClean="0"/>
              <a:t> </a:t>
            </a:r>
            <a:r>
              <a:rPr lang="en-US" sz="2000" dirty="0" err="1" smtClean="0"/>
              <a:t>vụ</a:t>
            </a:r>
            <a:r>
              <a:rPr lang="en-US" sz="2000" dirty="0" smtClean="0"/>
              <a:t> </a:t>
            </a:r>
            <a:r>
              <a:rPr lang="en-US" sz="2000" dirty="0" err="1" smtClean="0"/>
              <a:t>cho</a:t>
            </a:r>
            <a:r>
              <a:rPr lang="en-US" sz="2000" dirty="0" smtClean="0"/>
              <a:t> </a:t>
            </a:r>
            <a:r>
              <a:rPr lang="en-US" sz="2000" dirty="0" err="1"/>
              <a:t>các</a:t>
            </a:r>
            <a:r>
              <a:rPr lang="en-US" sz="2000" dirty="0"/>
              <a:t> </a:t>
            </a:r>
            <a:r>
              <a:rPr lang="en-US" sz="2000" dirty="0" err="1"/>
              <a:t>hoạt</a:t>
            </a:r>
            <a:r>
              <a:rPr lang="en-US" sz="2000" dirty="0"/>
              <a:t> </a:t>
            </a:r>
            <a:r>
              <a:rPr lang="en-US" sz="2000" dirty="0" err="1"/>
              <a:t>động</a:t>
            </a:r>
            <a:r>
              <a:rPr lang="en-US" sz="2000" dirty="0"/>
              <a:t> </a:t>
            </a:r>
            <a:r>
              <a:rPr lang="en-US" sz="2000" dirty="0" err="1"/>
              <a:t>thu</a:t>
            </a:r>
            <a:r>
              <a:rPr lang="en-US" sz="2000" dirty="0"/>
              <a:t> </a:t>
            </a:r>
            <a:r>
              <a:rPr lang="en-US" sz="2000" dirty="0" err="1"/>
              <a:t>phí</a:t>
            </a:r>
            <a:r>
              <a:rPr lang="en-US" sz="2000" dirty="0"/>
              <a:t> </a:t>
            </a:r>
            <a:r>
              <a:rPr lang="en-US" sz="2000" dirty="0" err="1"/>
              <a:t>hoặc</a:t>
            </a:r>
            <a:r>
              <a:rPr lang="en-US" sz="2000" dirty="0"/>
              <a:t> </a:t>
            </a:r>
            <a:r>
              <a:rPr lang="en-US" sz="2000" dirty="0" err="1"/>
              <a:t>các</a:t>
            </a:r>
            <a:r>
              <a:rPr lang="en-US" sz="2000" dirty="0"/>
              <a:t> </a:t>
            </a:r>
            <a:r>
              <a:rPr lang="en-US" sz="2000" dirty="0" err="1"/>
              <a:t>hoạt</a:t>
            </a:r>
            <a:r>
              <a:rPr lang="en-US" sz="2000" dirty="0"/>
              <a:t> </a:t>
            </a:r>
            <a:r>
              <a:rPr lang="en-US" sz="2000" dirty="0" err="1"/>
              <a:t>động</a:t>
            </a:r>
            <a:r>
              <a:rPr lang="en-US" sz="2000" dirty="0"/>
              <a:t> </a:t>
            </a:r>
            <a:r>
              <a:rPr lang="en-US" sz="2000" dirty="0" err="1"/>
              <a:t>khác</a:t>
            </a:r>
            <a:r>
              <a:rPr lang="en-US" sz="2000" dirty="0" smtClean="0"/>
              <a:t>:</a:t>
            </a:r>
          </a:p>
          <a:p>
            <a:pPr marL="400050" lvl="1" indent="0">
              <a:buNone/>
            </a:pPr>
            <a:r>
              <a:rPr lang="en-US" sz="2000" dirty="0" err="1"/>
              <a:t>Nợ</a:t>
            </a:r>
            <a:r>
              <a:rPr lang="en-US" sz="2000" dirty="0"/>
              <a:t> TK 614: Chi </a:t>
            </a:r>
            <a:r>
              <a:rPr lang="en-US" sz="2000" dirty="0" err="1" smtClean="0"/>
              <a:t>phí</a:t>
            </a:r>
            <a:r>
              <a:rPr lang="en-US" sz="2000" dirty="0" smtClean="0"/>
              <a:t> </a:t>
            </a:r>
            <a:r>
              <a:rPr lang="en-US" sz="2000" dirty="0" err="1" smtClean="0"/>
              <a:t>phát</a:t>
            </a:r>
            <a:r>
              <a:rPr lang="en-US" sz="2000" dirty="0" smtClean="0"/>
              <a:t> </a:t>
            </a:r>
            <a:r>
              <a:rPr lang="en-US" sz="2000" dirty="0" err="1" smtClean="0"/>
              <a:t>sinh</a:t>
            </a:r>
            <a:r>
              <a:rPr lang="en-US" sz="2000" dirty="0" smtClean="0"/>
              <a:t> </a:t>
            </a:r>
            <a:r>
              <a:rPr lang="en-US" sz="2000" dirty="0" err="1" smtClean="0"/>
              <a:t>cho</a:t>
            </a:r>
            <a:r>
              <a:rPr lang="en-US" sz="2000" dirty="0" smtClean="0"/>
              <a:t> </a:t>
            </a:r>
            <a:r>
              <a:rPr lang="en-US" sz="2000" dirty="0" err="1"/>
              <a:t>hoạt</a:t>
            </a:r>
            <a:r>
              <a:rPr lang="en-US" sz="2000" dirty="0"/>
              <a:t> </a:t>
            </a:r>
            <a:r>
              <a:rPr lang="en-US" sz="2000" dirty="0" err="1"/>
              <a:t>động</a:t>
            </a:r>
            <a:r>
              <a:rPr lang="en-US" sz="2000" dirty="0"/>
              <a:t> </a:t>
            </a:r>
            <a:r>
              <a:rPr lang="en-US" sz="2000" dirty="0" err="1"/>
              <a:t>thu</a:t>
            </a:r>
            <a:r>
              <a:rPr lang="en-US" sz="2000" dirty="0"/>
              <a:t> </a:t>
            </a:r>
            <a:r>
              <a:rPr lang="en-US" sz="2000" dirty="0" err="1" smtClean="0"/>
              <a:t>phí</a:t>
            </a:r>
            <a:endParaRPr lang="en-US" sz="2000" dirty="0" smtClean="0"/>
          </a:p>
          <a:p>
            <a:pPr marL="400050" lvl="1" indent="0">
              <a:buNone/>
            </a:pPr>
            <a:r>
              <a:rPr lang="en-US" sz="2000" dirty="0" err="1" smtClean="0"/>
              <a:t>Nợ</a:t>
            </a:r>
            <a:r>
              <a:rPr lang="en-US" sz="2000" dirty="0" smtClean="0"/>
              <a:t> TK 152, 153, 211, 213: </a:t>
            </a:r>
            <a:r>
              <a:rPr lang="en-US" sz="2000" dirty="0" err="1" smtClean="0"/>
              <a:t>Mua</a:t>
            </a:r>
            <a:r>
              <a:rPr lang="en-US" sz="2000" dirty="0" smtClean="0"/>
              <a:t> NVL, CCDC, TSCĐ</a:t>
            </a:r>
            <a:endParaRPr lang="en-US" sz="2000" dirty="0"/>
          </a:p>
          <a:p>
            <a:pPr marL="400050" lvl="1" indent="0">
              <a:buNone/>
            </a:pPr>
            <a:r>
              <a:rPr lang="en-US" sz="2000" dirty="0" err="1"/>
              <a:t>Có</a:t>
            </a:r>
            <a:r>
              <a:rPr lang="en-US" sz="2000" dirty="0"/>
              <a:t> TK 111, 112: </a:t>
            </a:r>
            <a:r>
              <a:rPr lang="en-US" sz="2000" dirty="0" err="1"/>
              <a:t>Số</a:t>
            </a:r>
            <a:r>
              <a:rPr lang="en-US" sz="2000" dirty="0"/>
              <a:t> chi </a:t>
            </a:r>
            <a:r>
              <a:rPr lang="en-US" sz="2000" dirty="0" err="1"/>
              <a:t>phí</a:t>
            </a:r>
            <a:r>
              <a:rPr lang="en-US" sz="2000" dirty="0"/>
              <a:t> </a:t>
            </a:r>
            <a:r>
              <a:rPr lang="en-US" sz="2000" dirty="0" err="1"/>
              <a:t>thực</a:t>
            </a:r>
            <a:r>
              <a:rPr lang="en-US" sz="2000" dirty="0"/>
              <a:t> </a:t>
            </a:r>
            <a:r>
              <a:rPr lang="en-US" sz="2000" dirty="0" err="1"/>
              <a:t>tế</a:t>
            </a:r>
            <a:r>
              <a:rPr lang="en-US" sz="2000" dirty="0"/>
              <a:t> </a:t>
            </a:r>
            <a:r>
              <a:rPr lang="en-US" sz="2000" dirty="0" err="1"/>
              <a:t>phát</a:t>
            </a:r>
            <a:r>
              <a:rPr lang="en-US" sz="2000" dirty="0"/>
              <a:t> </a:t>
            </a:r>
            <a:r>
              <a:rPr lang="en-US" sz="2000" dirty="0" err="1"/>
              <a:t>sinh</a:t>
            </a:r>
            <a:endParaRPr lang="en-US" sz="2000" dirty="0"/>
          </a:p>
          <a:p>
            <a:pPr marL="400050" lvl="1" indent="0">
              <a:buNone/>
            </a:pPr>
            <a:r>
              <a:rPr lang="en-US" sz="2000" dirty="0" err="1"/>
              <a:t>Đồng</a:t>
            </a:r>
            <a:r>
              <a:rPr lang="en-US" sz="2000" dirty="0"/>
              <a:t> </a:t>
            </a:r>
            <a:r>
              <a:rPr lang="en-US" sz="2000" dirty="0" err="1"/>
              <a:t>thời</a:t>
            </a:r>
            <a:r>
              <a:rPr lang="en-US" sz="2000" dirty="0"/>
              <a:t> </a:t>
            </a:r>
            <a:r>
              <a:rPr lang="en-US" sz="2000" dirty="0" err="1" smtClean="0"/>
              <a:t>ghi</a:t>
            </a:r>
            <a:r>
              <a:rPr lang="en-US" sz="2000" dirty="0" smtClean="0"/>
              <a:t>: </a:t>
            </a:r>
            <a:r>
              <a:rPr lang="en-US" sz="2000" dirty="0" err="1"/>
              <a:t>Có</a:t>
            </a:r>
            <a:r>
              <a:rPr lang="en-US" sz="2000" dirty="0"/>
              <a:t> TK 014: </a:t>
            </a:r>
            <a:r>
              <a:rPr lang="en-US" sz="2000" dirty="0" err="1"/>
              <a:t>Số</a:t>
            </a:r>
            <a:r>
              <a:rPr lang="en-US" sz="2000" dirty="0"/>
              <a:t> </a:t>
            </a:r>
            <a:r>
              <a:rPr lang="en-US" sz="2000" dirty="0" err="1"/>
              <a:t>tiền</a:t>
            </a:r>
            <a:r>
              <a:rPr lang="en-US" sz="2000" dirty="0"/>
              <a:t> </a:t>
            </a:r>
            <a:r>
              <a:rPr lang="en-US" sz="2000" dirty="0" err="1"/>
              <a:t>tương</a:t>
            </a:r>
            <a:r>
              <a:rPr lang="en-US" sz="2000" dirty="0"/>
              <a:t> </a:t>
            </a:r>
            <a:r>
              <a:rPr lang="en-US" sz="2000" dirty="0" err="1"/>
              <a:t>ứng</a:t>
            </a:r>
            <a:r>
              <a:rPr lang="en-US" sz="2000" dirty="0"/>
              <a:t> </a:t>
            </a:r>
            <a:r>
              <a:rPr lang="en-US" sz="2000" dirty="0" err="1"/>
              <a:t>với</a:t>
            </a:r>
            <a:r>
              <a:rPr lang="en-US" sz="2000" dirty="0"/>
              <a:t> </a:t>
            </a:r>
            <a:r>
              <a:rPr lang="en-US" sz="2000" dirty="0" err="1"/>
              <a:t>số</a:t>
            </a:r>
            <a:r>
              <a:rPr lang="en-US" sz="2000" dirty="0"/>
              <a:t> </a:t>
            </a:r>
            <a:r>
              <a:rPr lang="en-US" sz="2000" dirty="0" err="1"/>
              <a:t>đã</a:t>
            </a:r>
            <a:r>
              <a:rPr lang="en-US" sz="2000" dirty="0"/>
              <a:t> </a:t>
            </a:r>
            <a:r>
              <a:rPr lang="en-US" sz="2000" dirty="0" smtClean="0"/>
              <a:t>chi</a:t>
            </a:r>
          </a:p>
          <a:p>
            <a:pPr marL="400050" lvl="1" indent="0">
              <a:buNone/>
            </a:pPr>
            <a:r>
              <a:rPr lang="en-US" sz="2000" dirty="0" err="1" smtClean="0"/>
              <a:t>Đồng</a:t>
            </a:r>
            <a:r>
              <a:rPr lang="en-US" sz="2000" dirty="0" smtClean="0"/>
              <a:t> </a:t>
            </a:r>
            <a:r>
              <a:rPr lang="en-US" sz="2000" dirty="0" err="1" smtClean="0"/>
              <a:t>thời</a:t>
            </a:r>
            <a:r>
              <a:rPr lang="en-US" sz="2000" dirty="0" smtClean="0"/>
              <a:t>, </a:t>
            </a:r>
            <a:r>
              <a:rPr lang="en-US" sz="2000" dirty="0" err="1" smtClean="0"/>
              <a:t>ghi</a:t>
            </a:r>
            <a:r>
              <a:rPr lang="en-US" sz="2000" dirty="0" smtClean="0"/>
              <a:t>: </a:t>
            </a:r>
          </a:p>
          <a:p>
            <a:pPr marL="400050" lvl="1" indent="0">
              <a:buNone/>
            </a:pPr>
            <a:r>
              <a:rPr lang="en-US" sz="2000" dirty="0" err="1" smtClean="0"/>
              <a:t>Nợ</a:t>
            </a:r>
            <a:r>
              <a:rPr lang="en-US" sz="2000" dirty="0" smtClean="0"/>
              <a:t> TK 3373/</a:t>
            </a:r>
            <a:r>
              <a:rPr lang="en-US" sz="2000" dirty="0" err="1" smtClean="0"/>
              <a:t>Có</a:t>
            </a:r>
            <a:r>
              <a:rPr lang="en-US" sz="2000" dirty="0" smtClean="0"/>
              <a:t> TK 3663: </a:t>
            </a:r>
            <a:r>
              <a:rPr lang="en-US" sz="2000" dirty="0" err="1" smtClean="0"/>
              <a:t>Tương</a:t>
            </a:r>
            <a:r>
              <a:rPr lang="en-US" sz="2000" dirty="0" smtClean="0"/>
              <a:t> </a:t>
            </a:r>
            <a:r>
              <a:rPr lang="en-US" sz="2000" dirty="0" err="1" smtClean="0"/>
              <a:t>ứng</a:t>
            </a:r>
            <a:r>
              <a:rPr lang="en-US" sz="2000" dirty="0" smtClean="0"/>
              <a:t> </a:t>
            </a:r>
            <a:r>
              <a:rPr lang="en-US" sz="2000" dirty="0" err="1" smtClean="0"/>
              <a:t>số</a:t>
            </a:r>
            <a:r>
              <a:rPr lang="en-US" sz="2000" dirty="0" smtClean="0"/>
              <a:t> chi </a:t>
            </a:r>
            <a:r>
              <a:rPr lang="en-US" sz="2000" dirty="0" err="1" smtClean="0"/>
              <a:t>mua</a:t>
            </a:r>
            <a:r>
              <a:rPr lang="en-US" sz="2000" dirty="0" smtClean="0"/>
              <a:t> NVL, CCDC, TSCĐ</a:t>
            </a:r>
            <a:endParaRPr lang="en-US" sz="2000" dirty="0"/>
          </a:p>
          <a:p>
            <a:pPr marL="342900" lvl="1" indent="-342900">
              <a:spcAft>
                <a:spcPts val="1413"/>
              </a:spcAft>
              <a:buFont typeface="Times New Roman" pitchFamily="18" charset="0"/>
              <a:buChar char="•"/>
            </a:pPr>
            <a:r>
              <a:rPr lang="en-US" sz="2000" dirty="0" err="1" smtClean="0"/>
              <a:t>Định</a:t>
            </a:r>
            <a:r>
              <a:rPr lang="en-US" sz="2000" dirty="0" smtClean="0"/>
              <a:t> </a:t>
            </a:r>
            <a:r>
              <a:rPr lang="en-US" sz="2000" dirty="0" err="1" smtClean="0"/>
              <a:t>kỳ</a:t>
            </a:r>
            <a:r>
              <a:rPr lang="en-US" sz="2000" dirty="0" smtClean="0"/>
              <a:t> </a:t>
            </a:r>
            <a:r>
              <a:rPr lang="en-US" sz="2000" dirty="0" err="1" smtClean="0"/>
              <a:t>xác</a:t>
            </a:r>
            <a:r>
              <a:rPr lang="en-US" sz="2000" dirty="0" smtClean="0"/>
              <a:t> </a:t>
            </a:r>
            <a:r>
              <a:rPr lang="en-US" sz="2000" dirty="0" err="1" smtClean="0"/>
              <a:t>định</a:t>
            </a:r>
            <a:r>
              <a:rPr lang="en-US" sz="2000" dirty="0" smtClean="0"/>
              <a:t> </a:t>
            </a:r>
            <a:r>
              <a:rPr lang="en-US" sz="2000" dirty="0" err="1" smtClean="0"/>
              <a:t>số</a:t>
            </a:r>
            <a:r>
              <a:rPr lang="en-US" sz="2000" dirty="0" smtClean="0"/>
              <a:t> </a:t>
            </a:r>
            <a:r>
              <a:rPr lang="en-US" sz="2000" dirty="0" err="1" smtClean="0"/>
              <a:t>đã</a:t>
            </a:r>
            <a:r>
              <a:rPr lang="en-US" sz="2000" dirty="0" smtClean="0"/>
              <a:t> chi </a:t>
            </a:r>
            <a:r>
              <a:rPr lang="en-US" sz="2000" dirty="0" err="1" smtClean="0"/>
              <a:t>từ</a:t>
            </a:r>
            <a:r>
              <a:rPr lang="en-US" sz="2000" dirty="0" smtClean="0"/>
              <a:t> </a:t>
            </a:r>
            <a:r>
              <a:rPr lang="en-US" sz="2000" dirty="0" err="1" smtClean="0"/>
              <a:t>nguồn</a:t>
            </a:r>
            <a:r>
              <a:rPr lang="en-US" sz="2000" dirty="0" smtClean="0"/>
              <a:t> </a:t>
            </a:r>
            <a:r>
              <a:rPr lang="en-US" sz="2000" dirty="0" err="1" smtClean="0"/>
              <a:t>phí</a:t>
            </a:r>
            <a:r>
              <a:rPr lang="en-US" sz="2000" dirty="0" smtClean="0"/>
              <a:t> </a:t>
            </a:r>
            <a:r>
              <a:rPr lang="en-US" sz="2000" dirty="0" err="1" smtClean="0"/>
              <a:t>được</a:t>
            </a:r>
            <a:r>
              <a:rPr lang="en-US" sz="2000" dirty="0" smtClean="0"/>
              <a:t> </a:t>
            </a:r>
            <a:r>
              <a:rPr lang="en-US" sz="2000" dirty="0" err="1" smtClean="0"/>
              <a:t>khấu</a:t>
            </a:r>
            <a:r>
              <a:rPr lang="en-US" sz="2000" dirty="0" smtClean="0"/>
              <a:t> </a:t>
            </a:r>
            <a:r>
              <a:rPr lang="en-US" sz="2000" dirty="0" err="1" smtClean="0"/>
              <a:t>trừ</a:t>
            </a:r>
            <a:r>
              <a:rPr lang="en-US" sz="2000" dirty="0" smtClean="0"/>
              <a:t>, </a:t>
            </a:r>
            <a:r>
              <a:rPr lang="en-US" sz="2000" dirty="0" err="1" smtClean="0"/>
              <a:t>để</a:t>
            </a:r>
            <a:r>
              <a:rPr lang="en-US" sz="2000" dirty="0" smtClean="0"/>
              <a:t> </a:t>
            </a:r>
            <a:r>
              <a:rPr lang="en-US" sz="2000" dirty="0" err="1" smtClean="0"/>
              <a:t>lại</a:t>
            </a:r>
            <a:r>
              <a:rPr lang="en-US" sz="2000" dirty="0" smtClean="0"/>
              <a:t> </a:t>
            </a:r>
            <a:r>
              <a:rPr lang="en-US" sz="2000" dirty="0" err="1" smtClean="0"/>
              <a:t>để</a:t>
            </a:r>
            <a:r>
              <a:rPr lang="en-US" sz="2000" dirty="0" smtClean="0"/>
              <a:t> chi </a:t>
            </a:r>
            <a:r>
              <a:rPr lang="en-US" sz="2000" dirty="0" err="1" smtClean="0"/>
              <a:t>cho</a:t>
            </a:r>
            <a:r>
              <a:rPr lang="en-US" sz="2000" dirty="0" smtClean="0"/>
              <a:t> </a:t>
            </a:r>
            <a:r>
              <a:rPr lang="en-US" sz="2000" dirty="0" err="1" smtClean="0"/>
              <a:t>hoạt</a:t>
            </a:r>
            <a:r>
              <a:rPr lang="en-US" sz="2000" dirty="0" smtClean="0"/>
              <a:t> </a:t>
            </a:r>
            <a:r>
              <a:rPr lang="en-US" sz="2000" dirty="0" err="1" smtClean="0"/>
              <a:t>động</a:t>
            </a:r>
            <a:r>
              <a:rPr lang="en-US" sz="2000" dirty="0" smtClean="0"/>
              <a:t> </a:t>
            </a:r>
            <a:r>
              <a:rPr lang="en-US" sz="2000" dirty="0" err="1" smtClean="0"/>
              <a:t>thu</a:t>
            </a:r>
            <a:r>
              <a:rPr lang="en-US" sz="2000" dirty="0" smtClean="0"/>
              <a:t> </a:t>
            </a:r>
            <a:r>
              <a:rPr lang="en-US" sz="2000" dirty="0" err="1" smtClean="0"/>
              <a:t>phí</a:t>
            </a:r>
            <a:r>
              <a:rPr lang="en-US" sz="2000" dirty="0" smtClean="0"/>
              <a:t> (</a:t>
            </a:r>
            <a:r>
              <a:rPr lang="en-US" sz="2000" dirty="0" err="1" smtClean="0"/>
              <a:t>không</a:t>
            </a:r>
            <a:r>
              <a:rPr lang="en-US" sz="2000" dirty="0" smtClean="0"/>
              <a:t> </a:t>
            </a:r>
            <a:r>
              <a:rPr lang="en-US" sz="2000" dirty="0" err="1" smtClean="0"/>
              <a:t>bao</a:t>
            </a:r>
            <a:r>
              <a:rPr lang="en-US" sz="2000" dirty="0" smtClean="0"/>
              <a:t> </a:t>
            </a:r>
            <a:r>
              <a:rPr lang="en-US" sz="2000" dirty="0" err="1" smtClean="0"/>
              <a:t>gồm</a:t>
            </a:r>
            <a:r>
              <a:rPr lang="en-US" sz="2000" dirty="0" smtClean="0"/>
              <a:t> </a:t>
            </a:r>
            <a:r>
              <a:rPr lang="en-US" sz="2000" dirty="0" err="1" smtClean="0"/>
              <a:t>mua</a:t>
            </a:r>
            <a:r>
              <a:rPr lang="en-US" sz="2000" dirty="0" smtClean="0"/>
              <a:t> TSCĐ, NVL, CCDC), </a:t>
            </a:r>
            <a:r>
              <a:rPr lang="en-US" sz="2000" dirty="0" err="1" smtClean="0"/>
              <a:t>ghi</a:t>
            </a:r>
            <a:r>
              <a:rPr lang="en-US" sz="2000" dirty="0" smtClean="0"/>
              <a:t>:</a:t>
            </a:r>
          </a:p>
          <a:p>
            <a:pPr marL="0" lvl="1" indent="0">
              <a:spcAft>
                <a:spcPts val="1413"/>
              </a:spcAft>
              <a:buNone/>
            </a:pPr>
            <a:r>
              <a:rPr lang="en-US" sz="2000" dirty="0" smtClean="0"/>
              <a:t>	</a:t>
            </a:r>
            <a:r>
              <a:rPr lang="en-US" sz="2000" dirty="0" err="1" smtClean="0"/>
              <a:t>Nợ</a:t>
            </a:r>
            <a:r>
              <a:rPr lang="en-US" sz="2000" dirty="0" smtClean="0"/>
              <a:t> </a:t>
            </a:r>
            <a:r>
              <a:rPr lang="en-US" sz="2000" dirty="0"/>
              <a:t>TK 3373/</a:t>
            </a:r>
            <a:r>
              <a:rPr lang="en-US" sz="2000" dirty="0" err="1"/>
              <a:t>Có</a:t>
            </a:r>
            <a:r>
              <a:rPr lang="en-US" sz="2000" dirty="0"/>
              <a:t> TK 514: </a:t>
            </a:r>
            <a:r>
              <a:rPr lang="en-US" sz="2000" dirty="0" err="1"/>
              <a:t>Số</a:t>
            </a:r>
            <a:r>
              <a:rPr lang="en-US" sz="2000" dirty="0"/>
              <a:t> </a:t>
            </a:r>
            <a:r>
              <a:rPr lang="en-US" sz="2000" dirty="0" err="1"/>
              <a:t>đã</a:t>
            </a:r>
            <a:r>
              <a:rPr lang="en-US" sz="2000" dirty="0"/>
              <a:t> chi </a:t>
            </a:r>
            <a:r>
              <a:rPr lang="en-US" sz="2000" dirty="0" err="1"/>
              <a:t>từ</a:t>
            </a:r>
            <a:r>
              <a:rPr lang="en-US" sz="2000" dirty="0"/>
              <a:t> </a:t>
            </a:r>
            <a:r>
              <a:rPr lang="en-US" sz="2000" dirty="0" err="1"/>
              <a:t>nguồn</a:t>
            </a:r>
            <a:r>
              <a:rPr lang="en-US" sz="2000" dirty="0"/>
              <a:t> </a:t>
            </a:r>
            <a:r>
              <a:rPr lang="en-US" sz="2000" dirty="0" err="1"/>
              <a:t>phí</a:t>
            </a:r>
            <a:r>
              <a:rPr lang="en-US" sz="2000" dirty="0"/>
              <a:t> </a:t>
            </a:r>
            <a:r>
              <a:rPr lang="en-US" sz="2000" dirty="0" err="1"/>
              <a:t>được</a:t>
            </a:r>
            <a:r>
              <a:rPr lang="en-US" sz="2000" dirty="0"/>
              <a:t> </a:t>
            </a:r>
            <a:r>
              <a:rPr lang="en-US" sz="2000" dirty="0" err="1"/>
              <a:t>khấu</a:t>
            </a:r>
            <a:r>
              <a:rPr lang="en-US" sz="2000" dirty="0"/>
              <a:t> </a:t>
            </a:r>
            <a:r>
              <a:rPr lang="en-US" sz="2000" dirty="0" err="1"/>
              <a:t>trừ</a:t>
            </a:r>
            <a:r>
              <a:rPr lang="en-US" sz="2000" dirty="0"/>
              <a:t>, </a:t>
            </a:r>
            <a:r>
              <a:rPr lang="en-US" sz="2000" dirty="0" err="1"/>
              <a:t>để</a:t>
            </a:r>
            <a:r>
              <a:rPr lang="en-US" sz="2000" dirty="0"/>
              <a:t> </a:t>
            </a:r>
            <a:r>
              <a:rPr lang="en-US" sz="2000" dirty="0" err="1"/>
              <a:t>lại</a:t>
            </a:r>
            <a:endParaRPr lang="en-US" sz="2000" dirty="0"/>
          </a:p>
          <a:p>
            <a:pPr marL="342900" lvl="1" indent="-342900">
              <a:spcAft>
                <a:spcPts val="1413"/>
              </a:spcAft>
              <a:buFont typeface="Times New Roman" pitchFamily="18" charset="0"/>
              <a:buChar char="•"/>
            </a:pPr>
            <a:r>
              <a:rPr lang="en-US" sz="2000" dirty="0" err="1" smtClean="0"/>
              <a:t>Cuối</a:t>
            </a:r>
            <a:r>
              <a:rPr lang="en-US" sz="2000" dirty="0" smtClean="0"/>
              <a:t> </a:t>
            </a:r>
            <a:r>
              <a:rPr lang="en-US" sz="2000" dirty="0" err="1"/>
              <a:t>năm</a:t>
            </a:r>
            <a:r>
              <a:rPr lang="en-US" sz="2000" dirty="0"/>
              <a:t> </a:t>
            </a:r>
            <a:r>
              <a:rPr lang="en-US" sz="2000" dirty="0" err="1"/>
              <a:t>căn</a:t>
            </a:r>
            <a:r>
              <a:rPr lang="en-US" sz="2000" dirty="0"/>
              <a:t> </a:t>
            </a:r>
            <a:r>
              <a:rPr lang="en-US" sz="2000" dirty="0" err="1"/>
              <a:t>cứ</a:t>
            </a:r>
            <a:r>
              <a:rPr lang="en-US" sz="2000" dirty="0"/>
              <a:t> </a:t>
            </a:r>
            <a:r>
              <a:rPr lang="en-US" sz="2000" dirty="0" err="1"/>
              <a:t>vào</a:t>
            </a:r>
            <a:r>
              <a:rPr lang="en-US" sz="2000" dirty="0"/>
              <a:t> </a:t>
            </a:r>
            <a:r>
              <a:rPr lang="en-US" sz="2000" dirty="0" err="1"/>
              <a:t>số</a:t>
            </a:r>
            <a:r>
              <a:rPr lang="en-US" sz="2000" dirty="0"/>
              <a:t> </a:t>
            </a:r>
            <a:r>
              <a:rPr lang="en-US" sz="2000" dirty="0" err="1"/>
              <a:t>khấu</a:t>
            </a:r>
            <a:r>
              <a:rPr lang="en-US" sz="2000" dirty="0"/>
              <a:t> </a:t>
            </a:r>
            <a:r>
              <a:rPr lang="en-US" sz="2000" dirty="0" err="1"/>
              <a:t>hao</a:t>
            </a:r>
            <a:r>
              <a:rPr lang="en-US" sz="2000" dirty="0"/>
              <a:t> TSCĐ </a:t>
            </a:r>
            <a:r>
              <a:rPr lang="en-US" sz="2000" dirty="0" err="1"/>
              <a:t>đã</a:t>
            </a:r>
            <a:r>
              <a:rPr lang="en-US" sz="2000" dirty="0"/>
              <a:t> </a:t>
            </a:r>
            <a:r>
              <a:rPr lang="en-US" sz="2000" dirty="0" err="1"/>
              <a:t>trích</a:t>
            </a:r>
            <a:r>
              <a:rPr lang="en-US" sz="2000" dirty="0"/>
              <a:t> </a:t>
            </a:r>
            <a:r>
              <a:rPr lang="en-US" sz="2000" dirty="0" err="1"/>
              <a:t>trong</a:t>
            </a:r>
            <a:r>
              <a:rPr lang="en-US" sz="2000" dirty="0"/>
              <a:t> </a:t>
            </a:r>
            <a:r>
              <a:rPr lang="en-US" sz="2000" dirty="0" err="1"/>
              <a:t>năm</a:t>
            </a:r>
            <a:r>
              <a:rPr lang="en-US" sz="2000" dirty="0"/>
              <a:t> </a:t>
            </a:r>
            <a:r>
              <a:rPr lang="en-US" sz="2000" dirty="0" err="1"/>
              <a:t>và</a:t>
            </a:r>
            <a:r>
              <a:rPr lang="en-US" sz="2000" dirty="0"/>
              <a:t> </a:t>
            </a:r>
            <a:r>
              <a:rPr lang="en-US" sz="2000" dirty="0" err="1"/>
              <a:t>số</a:t>
            </a:r>
            <a:r>
              <a:rPr lang="en-US" sz="2000" dirty="0"/>
              <a:t> NVL, CCDC </a:t>
            </a:r>
            <a:r>
              <a:rPr lang="en-US" sz="2000" dirty="0" err="1"/>
              <a:t>xuất</a:t>
            </a:r>
            <a:r>
              <a:rPr lang="en-US" sz="2000" dirty="0"/>
              <a:t> </a:t>
            </a:r>
            <a:r>
              <a:rPr lang="en-US" sz="2000" dirty="0" err="1"/>
              <a:t>dùng</a:t>
            </a:r>
            <a:r>
              <a:rPr lang="en-US" sz="2000" dirty="0"/>
              <a:t> </a:t>
            </a:r>
            <a:r>
              <a:rPr lang="en-US" sz="2000" dirty="0" err="1"/>
              <a:t>trong</a:t>
            </a:r>
            <a:r>
              <a:rPr lang="en-US" sz="2000" dirty="0"/>
              <a:t> </a:t>
            </a:r>
            <a:r>
              <a:rPr lang="en-US" sz="2000" dirty="0" err="1"/>
              <a:t>kỳ</a:t>
            </a:r>
            <a:r>
              <a:rPr lang="en-US" sz="2000" dirty="0"/>
              <a:t>, </a:t>
            </a:r>
            <a:r>
              <a:rPr lang="en-US" sz="2000" dirty="0" err="1"/>
              <a:t>kế</a:t>
            </a:r>
            <a:r>
              <a:rPr lang="en-US" sz="2000" dirty="0"/>
              <a:t> </a:t>
            </a:r>
            <a:r>
              <a:rPr lang="en-US" sz="2000" dirty="0" err="1" smtClean="0"/>
              <a:t>toán</a:t>
            </a:r>
            <a:r>
              <a:rPr lang="en-US" sz="2000" dirty="0" smtClean="0"/>
              <a:t> </a:t>
            </a:r>
            <a:r>
              <a:rPr lang="en-US" sz="2000" dirty="0" err="1" smtClean="0"/>
              <a:t>hạch</a:t>
            </a:r>
            <a:r>
              <a:rPr lang="en-US" sz="2000" dirty="0" smtClean="0"/>
              <a:t> </a:t>
            </a:r>
            <a:r>
              <a:rPr lang="en-US" sz="2000" dirty="0" err="1" smtClean="0"/>
              <a:t>toán</a:t>
            </a:r>
            <a:r>
              <a:rPr lang="en-US" sz="2000" dirty="0" smtClean="0"/>
              <a:t>:</a:t>
            </a:r>
          </a:p>
          <a:p>
            <a:pPr marL="400050" lvl="2" indent="0">
              <a:spcAft>
                <a:spcPts val="1413"/>
              </a:spcAft>
              <a:buNone/>
            </a:pPr>
            <a:r>
              <a:rPr lang="en-US" sz="2000" dirty="0" err="1" smtClean="0"/>
              <a:t>Nợ</a:t>
            </a:r>
            <a:r>
              <a:rPr lang="en-US" sz="2000" dirty="0" smtClean="0"/>
              <a:t> TK 3663/</a:t>
            </a:r>
            <a:r>
              <a:rPr lang="en-US" sz="2000" dirty="0" err="1" smtClean="0"/>
              <a:t>Có</a:t>
            </a:r>
            <a:r>
              <a:rPr lang="en-US" sz="2000" dirty="0" smtClean="0"/>
              <a:t> TK 514: </a:t>
            </a:r>
            <a:r>
              <a:rPr lang="en-US" sz="2000" dirty="0" err="1" smtClean="0"/>
              <a:t>Tương</a:t>
            </a:r>
            <a:r>
              <a:rPr lang="en-US" sz="2000" dirty="0" smtClean="0"/>
              <a:t> </a:t>
            </a:r>
            <a:r>
              <a:rPr lang="en-US" sz="2000" dirty="0" err="1" smtClean="0"/>
              <a:t>ứng</a:t>
            </a:r>
            <a:r>
              <a:rPr lang="en-US" sz="2000" dirty="0" smtClean="0"/>
              <a:t> </a:t>
            </a:r>
            <a:r>
              <a:rPr lang="en-US" sz="2000" dirty="0" err="1" smtClean="0"/>
              <a:t>với</a:t>
            </a:r>
            <a:r>
              <a:rPr lang="en-US" sz="2000" dirty="0" smtClean="0"/>
              <a:t> </a:t>
            </a:r>
            <a:r>
              <a:rPr lang="en-US" sz="2000" dirty="0" err="1" smtClean="0"/>
              <a:t>số</a:t>
            </a:r>
            <a:r>
              <a:rPr lang="en-US" sz="2000" dirty="0" smtClean="0"/>
              <a:t> KH TSCĐ, </a:t>
            </a:r>
            <a:r>
              <a:rPr lang="en-US" sz="2000" dirty="0" err="1" smtClean="0"/>
              <a:t>số</a:t>
            </a:r>
            <a:r>
              <a:rPr lang="en-US" sz="2000" dirty="0" smtClean="0"/>
              <a:t> NVL, CCDC </a:t>
            </a:r>
            <a:r>
              <a:rPr lang="en-US" sz="2000" dirty="0" err="1" smtClean="0"/>
              <a:t>xuất</a:t>
            </a:r>
            <a:r>
              <a:rPr lang="en-US" sz="2000" dirty="0" smtClean="0"/>
              <a:t> </a:t>
            </a:r>
            <a:r>
              <a:rPr lang="en-US" sz="2000" dirty="0" err="1" smtClean="0"/>
              <a:t>dụng</a:t>
            </a:r>
            <a:r>
              <a:rPr lang="en-US" sz="2000" dirty="0" smtClean="0"/>
              <a:t> </a:t>
            </a:r>
            <a:r>
              <a:rPr lang="en-US" sz="2000" dirty="0" err="1" smtClean="0"/>
              <a:t>trong</a:t>
            </a:r>
            <a:r>
              <a:rPr lang="en-US" sz="2000" dirty="0" smtClean="0"/>
              <a:t> </a:t>
            </a:r>
            <a:r>
              <a:rPr lang="en-US" sz="2000" dirty="0" err="1" smtClean="0"/>
              <a:t>năm</a:t>
            </a:r>
            <a:endParaRPr lang="en-US" sz="2000" dirty="0"/>
          </a:p>
          <a:p>
            <a:endParaRPr lang="en-US" sz="2000" dirty="0" smtClean="0"/>
          </a:p>
          <a:p>
            <a:endParaRPr lang="en-US" sz="2000" dirty="0" smtClean="0"/>
          </a:p>
        </p:txBody>
      </p:sp>
    </p:spTree>
    <p:extLst>
      <p:ext uri="{BB962C8B-B14F-4D97-AF65-F5344CB8AC3E}">
        <p14:creationId xmlns="" xmlns:p14="http://schemas.microsoft.com/office/powerpoint/2010/main" val="2389858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584200"/>
          </a:xfrm>
        </p:spPr>
        <p:txBody>
          <a:bodyPr/>
          <a:lstStyle/>
          <a:p>
            <a:r>
              <a:rPr lang="en-US" smtClean="0">
                <a:latin typeface="Times New Roman" pitchFamily="18" charset="0"/>
                <a:cs typeface="Times New Roman" pitchFamily="18" charset="0"/>
              </a:rPr>
              <a:t>6. CÁC </a:t>
            </a:r>
            <a:r>
              <a:rPr lang="en-US" dirty="0">
                <a:latin typeface="Times New Roman" pitchFamily="18" charset="0"/>
                <a:cs typeface="Times New Roman" pitchFamily="18" charset="0"/>
              </a:rPr>
              <a:t>ĐIỂM THAY ĐỔI SO VỚI CHẾ ĐỘ CŨ</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432719268"/>
              </p:ext>
            </p:extLst>
          </p:nvPr>
        </p:nvGraphicFramePr>
        <p:xfrm>
          <a:off x="542131" y="1038225"/>
          <a:ext cx="8861424" cy="6065519"/>
        </p:xfrm>
        <a:graphic>
          <a:graphicData uri="http://schemas.openxmlformats.org/drawingml/2006/table">
            <a:tbl>
              <a:tblPr firstRow="1" bandRow="1">
                <a:tableStyleId>{5C22544A-7EE6-4342-B048-85BDC9FD1C3A}</a:tableStyleId>
              </a:tblPr>
              <a:tblGrid>
                <a:gridCol w="762000"/>
                <a:gridCol w="4114800"/>
                <a:gridCol w="3984624"/>
              </a:tblGrid>
              <a:tr h="488001">
                <a:tc>
                  <a:txBody>
                    <a:bodyPr/>
                    <a:lstStyle/>
                    <a:p>
                      <a:pPr algn="ctr"/>
                      <a:r>
                        <a:rPr lang="en-US" sz="2400" dirty="0" smtClean="0">
                          <a:latin typeface="Times New Roman" pitchFamily="18" charset="0"/>
                          <a:cs typeface="Times New Roman" pitchFamily="18" charset="0"/>
                        </a:rPr>
                        <a:t>STT</a:t>
                      </a:r>
                      <a:endParaRPr lang="en-US" sz="2400" dirty="0">
                        <a:latin typeface="Times New Roman" pitchFamily="18" charset="0"/>
                        <a:cs typeface="Times New Roman" pitchFamily="18" charset="0"/>
                      </a:endParaRPr>
                    </a:p>
                  </a:txBody>
                  <a:tcPr/>
                </a:tc>
                <a:tc>
                  <a:txBody>
                    <a:bodyPr/>
                    <a:lstStyle/>
                    <a:p>
                      <a:pPr algn="ctr"/>
                      <a:r>
                        <a:rPr lang="en-US" sz="2400" dirty="0" err="1" smtClean="0">
                          <a:latin typeface="Times New Roman" pitchFamily="18" charset="0"/>
                          <a:cs typeface="Times New Roman" pitchFamily="18" charset="0"/>
                        </a:rPr>
                        <a:t>Chế</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độ</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kế</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toán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mới</a:t>
                      </a:r>
                      <a:endParaRPr lang="en-US" sz="2400" dirty="0">
                        <a:latin typeface="Times New Roman" pitchFamily="18" charset="0"/>
                        <a:cs typeface="Times New Roman" pitchFamily="18" charset="0"/>
                      </a:endParaRPr>
                    </a:p>
                  </a:txBody>
                  <a:tcPr/>
                </a:tc>
                <a:tc>
                  <a:txBody>
                    <a:bodyPr/>
                    <a:lstStyle/>
                    <a:p>
                      <a:pPr algn="ctr"/>
                      <a:r>
                        <a:rPr lang="en-US" sz="2400" dirty="0" err="1" smtClean="0">
                          <a:latin typeface="Times New Roman" pitchFamily="18" charset="0"/>
                          <a:cs typeface="Times New Roman" pitchFamily="18" charset="0"/>
                        </a:rPr>
                        <a:t>Chế</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độ</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kế</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toán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cũ</a:t>
                      </a:r>
                      <a:endParaRPr lang="en-US" sz="2400" dirty="0">
                        <a:latin typeface="Times New Roman" pitchFamily="18" charset="0"/>
                        <a:cs typeface="Times New Roman" pitchFamily="18" charset="0"/>
                      </a:endParaRPr>
                    </a:p>
                  </a:txBody>
                  <a:tcPr/>
                </a:tc>
              </a:tr>
              <a:tr h="1170081">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Sử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dụng</a:t>
                      </a:r>
                      <a:r>
                        <a:rPr lang="en-US" sz="2400" baseline="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TK 3373 </a:t>
                      </a:r>
                      <a:r>
                        <a:rPr lang="en-US" sz="240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và</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ghi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nhận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các</a:t>
                      </a:r>
                      <a:r>
                        <a:rPr lang="en-US" sz="2400" baseline="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khoản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thu</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endParaRPr lang="en-US"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Sử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dụng</a:t>
                      </a:r>
                      <a:r>
                        <a:rPr lang="en-US" sz="2400" baseline="0" dirty="0" smtClean="0">
                          <a:latin typeface="Times New Roman" pitchFamily="18" charset="0"/>
                          <a:cs typeface="Times New Roman" pitchFamily="18" charset="0"/>
                        </a:rPr>
                        <a:t> TK 5111 </a:t>
                      </a:r>
                      <a:r>
                        <a:rPr lang="en-US" sz="2400" baseline="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và</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ghi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nhận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các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khoản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thu</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lệ</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endParaRPr lang="en-US" sz="2400" dirty="0">
                        <a:latin typeface="Times New Roman" pitchFamily="18" charset="0"/>
                        <a:cs typeface="Times New Roman" pitchFamily="18" charset="0"/>
                      </a:endParaRPr>
                    </a:p>
                  </a:txBody>
                  <a:tcPr/>
                </a:tc>
              </a:tr>
              <a:tr h="1170081">
                <a:tc>
                  <a:txBody>
                    <a:bodyPr/>
                    <a:lstStyle/>
                    <a:p>
                      <a:pPr algn="ctr"/>
                      <a:r>
                        <a:rPr lang="en-US" sz="2400" dirty="0" smtClean="0">
                          <a:latin typeface="Times New Roman" pitchFamily="18" charset="0"/>
                          <a:cs typeface="Times New Roman" pitchFamily="18" charset="0"/>
                        </a:rPr>
                        <a:t>2</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Sử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dụng</a:t>
                      </a:r>
                      <a:r>
                        <a:rPr lang="en-US" sz="2400" baseline="0" dirty="0" smtClean="0">
                          <a:latin typeface="Times New Roman" pitchFamily="18" charset="0"/>
                          <a:cs typeface="Times New Roman" pitchFamily="18" charset="0"/>
                        </a:rPr>
                        <a:t> TK 336 </a:t>
                      </a:r>
                      <a:r>
                        <a:rPr lang="en-US" sz="2400" baseline="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s</a:t>
                      </a:r>
                      <a:r>
                        <a:rPr lang="en-US" sz="2400" dirty="0" err="1" smtClean="0">
                          <a:latin typeface="Times New Roman" pitchFamily="18" charset="0"/>
                          <a:cs typeface="Times New Roman" pitchFamily="18" charset="0"/>
                        </a:rPr>
                        <a:t>ố</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phải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nộp</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lên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đơn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vị</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cấp</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trên</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Sử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dụng</a:t>
                      </a:r>
                      <a:r>
                        <a:rPr lang="en-US" sz="2400" baseline="0" dirty="0" smtClean="0">
                          <a:latin typeface="Times New Roman" pitchFamily="18" charset="0"/>
                          <a:cs typeface="Times New Roman" pitchFamily="18" charset="0"/>
                        </a:rPr>
                        <a:t> TK 342 </a:t>
                      </a:r>
                      <a:r>
                        <a:rPr lang="en-US" sz="2400" baseline="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s</a:t>
                      </a:r>
                      <a:r>
                        <a:rPr lang="en-US" sz="2400" dirty="0" err="1" smtClean="0">
                          <a:latin typeface="Times New Roman" pitchFamily="18" charset="0"/>
                          <a:cs typeface="Times New Roman" pitchFamily="18" charset="0"/>
                        </a:rPr>
                        <a:t>ố</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phải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nộp</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lên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đơn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vị</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cấp</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trên</a:t>
                      </a:r>
                      <a:endParaRPr lang="en-US" sz="2400" dirty="0">
                        <a:latin typeface="Times New Roman" pitchFamily="18" charset="0"/>
                        <a:cs typeface="Times New Roman" pitchFamily="18" charset="0"/>
                      </a:endParaRPr>
                    </a:p>
                  </a:txBody>
                  <a:tcPr/>
                </a:tc>
              </a:tr>
              <a:tr h="2011358">
                <a:tc>
                  <a:txBody>
                    <a:bodyPr/>
                    <a:lstStyle/>
                    <a:p>
                      <a:pPr algn="ctr"/>
                      <a:r>
                        <a:rPr lang="en-US" sz="2400" dirty="0" smtClean="0">
                          <a:latin typeface="Times New Roman" pitchFamily="18" charset="0"/>
                          <a:cs typeface="Times New Roman" pitchFamily="18" charset="0"/>
                        </a:rPr>
                        <a:t>3</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Nguồn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để</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lại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đơn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vị</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hạch</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toán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riêng</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trên</a:t>
                      </a:r>
                      <a:r>
                        <a:rPr lang="en-US" sz="2400" dirty="0" smtClean="0">
                          <a:latin typeface="Times New Roman" pitchFamily="18" charset="0"/>
                          <a:cs typeface="Times New Roman" pitchFamily="18" charset="0"/>
                        </a:rPr>
                        <a:t> TK 014, </a:t>
                      </a:r>
                      <a:r>
                        <a:rPr lang="en-US" sz="2400" dirty="0" err="1" smtClean="0">
                          <a:latin typeface="Times New Roman" pitchFamily="18" charset="0"/>
                          <a:cs typeface="Times New Roman" pitchFamily="18" charset="0"/>
                        </a:rPr>
                        <a:t>và</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số</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từ</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nguồn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lệ</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phí</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được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phản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ánh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vào</a:t>
                      </a:r>
                      <a:r>
                        <a:rPr lang="en-US" sz="2400" baseline="0" dirty="0" smtClean="0">
                          <a:latin typeface="Times New Roman" pitchFamily="18" charset="0"/>
                          <a:cs typeface="Times New Roman" pitchFamily="18" charset="0"/>
                        </a:rPr>
                        <a:t> TK 614 </a:t>
                      </a:r>
                      <a:r>
                        <a:rPr lang="en-US" sz="2400" baseline="0" dirty="0" err="1" smtClean="0">
                          <a:latin typeface="Times New Roman" pitchFamily="18" charset="0"/>
                          <a:cs typeface="Times New Roman" pitchFamily="18" charset="0"/>
                        </a:rPr>
                        <a:t>và</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kết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chuyển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tương</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ứng</a:t>
                      </a:r>
                      <a:r>
                        <a:rPr lang="en-US" sz="2400" baseline="0" dirty="0" smtClean="0">
                          <a:latin typeface="Times New Roman" pitchFamily="18" charset="0"/>
                          <a:cs typeface="Times New Roman" pitchFamily="18" charset="0"/>
                        </a:rPr>
                        <a:t> sang TK</a:t>
                      </a:r>
                      <a:r>
                        <a:rPr lang="en-US" sz="2400" dirty="0" smtClean="0">
                          <a:latin typeface="Times New Roman" pitchFamily="18" charset="0"/>
                          <a:cs typeface="Times New Roman" pitchFamily="18" charset="0"/>
                        </a:rPr>
                        <a:t> 514</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Toàn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bộ</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s</a:t>
                      </a:r>
                      <a:r>
                        <a:rPr lang="en-US" sz="2400" dirty="0" err="1" smtClean="0">
                          <a:latin typeface="Times New Roman" pitchFamily="18" charset="0"/>
                          <a:cs typeface="Times New Roman" pitchFamily="18" charset="0"/>
                        </a:rPr>
                        <a:t>ố</a:t>
                      </a:r>
                      <a:r>
                        <a:rPr lang="en-US" sz="2400" dirty="0" smtClean="0">
                          <a:latin typeface="Times New Roman" pitchFamily="18" charset="0"/>
                          <a:cs typeface="Times New Roman" pitchFamily="18" charset="0"/>
                        </a:rPr>
                        <a:t> chi </a:t>
                      </a:r>
                      <a:r>
                        <a:rPr lang="en-US" sz="2400" dirty="0" err="1" smtClean="0">
                          <a:latin typeface="Times New Roman" pitchFamily="18" charset="0"/>
                          <a:cs typeface="Times New Roman" pitchFamily="18" charset="0"/>
                        </a:rPr>
                        <a:t>từ</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nguồn</a:t>
                      </a:r>
                      <a:r>
                        <a:rPr lang="en-US" sz="2400" baseline="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để</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lại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được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ghi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thu</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ghi</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để</a:t>
                      </a:r>
                      <a:r>
                        <a:rPr lang="en-US" sz="2400" baseline="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bổ</a:t>
                      </a:r>
                      <a:r>
                        <a:rPr lang="en-US" sz="2400" dirty="0" smtClean="0">
                          <a:latin typeface="Times New Roman" pitchFamily="18" charset="0"/>
                          <a:cs typeface="Times New Roman" pitchFamily="18" charset="0"/>
                        </a:rPr>
                        <a:t> sung </a:t>
                      </a:r>
                      <a:r>
                        <a:rPr lang="en-US" sz="2400" dirty="0" err="1" smtClean="0">
                          <a:latin typeface="Times New Roman" pitchFamily="18" charset="0"/>
                          <a:cs typeface="Times New Roman" pitchFamily="18" charset="0"/>
                        </a:rPr>
                        <a:t>kinh</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hoạt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động</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tại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đơn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vị</a:t>
                      </a: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txBody>
                  <a:tcPr/>
                </a:tc>
              </a:tr>
              <a:tr h="990600">
                <a:tc>
                  <a:txBody>
                    <a:bodyPr/>
                    <a:lstStyle/>
                    <a:p>
                      <a:pPr algn="ctr"/>
                      <a:r>
                        <a:rPr lang="en-US" sz="2400" dirty="0" smtClean="0">
                          <a:latin typeface="Times New Roman" pitchFamily="18" charset="0"/>
                          <a:cs typeface="Times New Roman" pitchFamily="18" charset="0"/>
                        </a:rPr>
                        <a:t>4</a:t>
                      </a:r>
                      <a:endParaRPr lang="en-US" sz="2400" dirty="0">
                        <a:latin typeface="Times New Roman" pitchFamily="18" charset="0"/>
                        <a:cs typeface="Times New Roman" pitchFamily="18" charset="0"/>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err="1" smtClean="0">
                          <a:latin typeface="Times New Roman" pitchFamily="18" charset="0"/>
                          <a:cs typeface="Times New Roman" pitchFamily="18" charset="0"/>
                        </a:rPr>
                        <a:t>Cuối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kỳ</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kết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chuyển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chênh</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lệch</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thu</a:t>
                      </a:r>
                      <a:r>
                        <a:rPr lang="en-US" sz="2400" dirty="0" smtClean="0">
                          <a:latin typeface="Times New Roman" pitchFamily="18" charset="0"/>
                          <a:cs typeface="Times New Roman" pitchFamily="18" charset="0"/>
                        </a:rPr>
                        <a:t> chi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lệ</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phí</a:t>
                      </a:r>
                      <a:r>
                        <a:rPr lang="en-US" sz="2400" dirty="0" smtClean="0">
                          <a:latin typeface="Times New Roman" pitchFamily="18" charset="0"/>
                          <a:cs typeface="Times New Roman" pitchFamily="18" charset="0"/>
                        </a:rPr>
                        <a:t> sang TK 421</a:t>
                      </a:r>
                    </a:p>
                    <a:p>
                      <a:endParaRPr lang="en-US" sz="2400" dirty="0">
                        <a:latin typeface="Times New Roman" pitchFamily="18" charset="0"/>
                        <a:cs typeface="Times New Roman" pitchFamily="18" charset="0"/>
                      </a:endParaRPr>
                    </a:p>
                  </a:txBody>
                  <a:tcPr/>
                </a:tc>
                <a:tc>
                  <a:txBody>
                    <a:bodyPr/>
                    <a:lstStyle/>
                    <a:p>
                      <a:r>
                        <a:rPr lang="en-US" sz="2400" dirty="0" err="1" smtClean="0">
                          <a:latin typeface="Times New Roman" pitchFamily="18" charset="0"/>
                          <a:cs typeface="Times New Roman" pitchFamily="18" charset="0"/>
                        </a:rPr>
                        <a:t>Không</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thực</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hiện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kết</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chuyển</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chênh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lệch</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thu</a:t>
                      </a:r>
                      <a:r>
                        <a:rPr lang="en-US" sz="2400" baseline="0" dirty="0" smtClean="0">
                          <a:latin typeface="Times New Roman" pitchFamily="18" charset="0"/>
                          <a:cs typeface="Times New Roman" pitchFamily="18" charset="0"/>
                        </a:rPr>
                        <a:t>, chi </a:t>
                      </a:r>
                      <a:r>
                        <a:rPr lang="en-US" sz="2400" baseline="0" dirty="0" err="1" smtClean="0">
                          <a:latin typeface="Times New Roman" pitchFamily="18" charset="0"/>
                          <a:cs typeface="Times New Roman" pitchFamily="18" charset="0"/>
                        </a:rPr>
                        <a:t>cuối</a:t>
                      </a:r>
                      <a:r>
                        <a:rPr lang="en-US" sz="2400" baseline="0" dirty="0" smtClean="0">
                          <a:latin typeface="Times New Roman" pitchFamily="18" charset="0"/>
                          <a:cs typeface="Times New Roman" pitchFamily="18" charset="0"/>
                        </a:rPr>
                        <a:t> </a:t>
                      </a:r>
                      <a:r>
                        <a:rPr lang="en-US" sz="2400" baseline="0" dirty="0" err="1" smtClean="0">
                          <a:latin typeface="Times New Roman" pitchFamily="18" charset="0"/>
                          <a:cs typeface="Times New Roman" pitchFamily="18" charset="0"/>
                        </a:rPr>
                        <a:t>kỳ</a:t>
                      </a:r>
                      <a:endParaRPr lang="en-US" sz="2400" dirty="0">
                        <a:latin typeface="Times New Roman" pitchFamily="18" charset="0"/>
                        <a:cs typeface="Times New Roman" pitchFamily="18" charset="0"/>
                      </a:endParaRPr>
                    </a:p>
                  </a:txBody>
                  <a:tcPr/>
                </a:tc>
              </a:tr>
            </a:tbl>
          </a:graphicData>
        </a:graphic>
      </p:graphicFrame>
    </p:spTree>
    <p:extLst>
      <p:ext uri="{BB962C8B-B14F-4D97-AF65-F5344CB8AC3E}">
        <p14:creationId xmlns="" xmlns:p14="http://schemas.microsoft.com/office/powerpoint/2010/main" val="1939392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123825"/>
            <a:ext cx="9063037" cy="838200"/>
          </a:xfrm>
        </p:spPr>
        <p:txBody>
          <a:bodyPr/>
          <a:lstStyle/>
          <a:p>
            <a:r>
              <a:rPr lang="en-US" dirty="0" smtClean="0">
                <a:latin typeface="Times New Roman" pitchFamily="18" charset="0"/>
                <a:cs typeface="Times New Roman" pitchFamily="18" charset="0"/>
              </a:rPr>
              <a:t>7. CHỨNG TỪ, SỔ SÁCH, BÁO CÁO</a:t>
            </a:r>
            <a:endParaRPr lang="en-US" dirty="0"/>
          </a:p>
        </p:txBody>
      </p:sp>
      <p:sp>
        <p:nvSpPr>
          <p:cNvPr id="3" name="Content Placeholder 2"/>
          <p:cNvSpPr>
            <a:spLocks noGrp="1"/>
          </p:cNvSpPr>
          <p:nvPr>
            <p:ph idx="1"/>
          </p:nvPr>
        </p:nvSpPr>
        <p:spPr>
          <a:xfrm>
            <a:off x="313531" y="1190625"/>
            <a:ext cx="9448800" cy="6219824"/>
          </a:xfrm>
        </p:spPr>
        <p:txBody>
          <a:bodyPr/>
          <a:lstStyle/>
          <a:p>
            <a:pPr marL="0" indent="0">
              <a:buNone/>
            </a:pPr>
            <a:endParaRPr lang="en-US" sz="2000" dirty="0" smtClean="0"/>
          </a:p>
          <a:p>
            <a:endParaRPr lang="en-US" sz="2000" dirty="0" smtClean="0"/>
          </a:p>
        </p:txBody>
      </p:sp>
      <p:pic>
        <p:nvPicPr>
          <p:cNvPr id="5" name="Picture 2"/>
          <p:cNvPicPr>
            <a:picLocks noChangeAspect="1" noChangeArrowheads="1"/>
          </p:cNvPicPr>
          <p:nvPr/>
        </p:nvPicPr>
        <p:blipFill>
          <a:blip r:embed="rId2" cstate="print"/>
          <a:srcRect/>
          <a:stretch>
            <a:fillRect/>
          </a:stretch>
        </p:blipFill>
        <p:spPr bwMode="auto">
          <a:xfrm>
            <a:off x="1685131" y="809625"/>
            <a:ext cx="6442869" cy="6320729"/>
          </a:xfrm>
          <a:prstGeom prst="rect">
            <a:avLst/>
          </a:prstGeom>
          <a:noFill/>
          <a:ln w="9525">
            <a:solidFill>
              <a:schemeClr val="bg1">
                <a:lumMod val="65000"/>
              </a:schemeClr>
            </a:solidFill>
            <a:miter lim="800000"/>
            <a:headEnd/>
            <a:tailEnd/>
          </a:ln>
          <a:effectLst/>
        </p:spPr>
      </p:pic>
    </p:spTree>
    <p:extLst>
      <p:ext uri="{BB962C8B-B14F-4D97-AF65-F5344CB8AC3E}">
        <p14:creationId xmlns="" xmlns:p14="http://schemas.microsoft.com/office/powerpoint/2010/main" val="18406555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123825"/>
            <a:ext cx="9063037" cy="838200"/>
          </a:xfrm>
        </p:spPr>
        <p:txBody>
          <a:bodyPr/>
          <a:lstStyle/>
          <a:p>
            <a:r>
              <a:rPr lang="en-US" dirty="0" smtClean="0">
                <a:latin typeface="Times New Roman" pitchFamily="18" charset="0"/>
                <a:cs typeface="Times New Roman" pitchFamily="18" charset="0"/>
              </a:rPr>
              <a:t>7. CHỨNG TỪ, SỔ SÁCH, BÁO CÁO</a:t>
            </a:r>
            <a:endParaRPr lang="en-US" dirty="0"/>
          </a:p>
        </p:txBody>
      </p:sp>
      <p:sp>
        <p:nvSpPr>
          <p:cNvPr id="3" name="Content Placeholder 2"/>
          <p:cNvSpPr>
            <a:spLocks noGrp="1"/>
          </p:cNvSpPr>
          <p:nvPr>
            <p:ph idx="1"/>
          </p:nvPr>
        </p:nvSpPr>
        <p:spPr>
          <a:xfrm>
            <a:off x="313531" y="1190625"/>
            <a:ext cx="9448800" cy="6219824"/>
          </a:xfrm>
        </p:spPr>
        <p:txBody>
          <a:bodyPr/>
          <a:lstStyle/>
          <a:p>
            <a:pPr marL="0" indent="0">
              <a:buNone/>
            </a:pPr>
            <a:endParaRPr lang="en-US" sz="2000" dirty="0" smtClean="0"/>
          </a:p>
          <a:p>
            <a:endParaRPr lang="en-US" sz="2000" dirty="0" smtClean="0"/>
          </a:p>
        </p:txBody>
      </p:sp>
      <p:pic>
        <p:nvPicPr>
          <p:cNvPr id="6" name="Picture 2"/>
          <p:cNvPicPr>
            <a:picLocks noChangeAspect="1" noChangeArrowheads="1"/>
          </p:cNvPicPr>
          <p:nvPr/>
        </p:nvPicPr>
        <p:blipFill>
          <a:blip r:embed="rId2" cstate="print"/>
          <a:srcRect/>
          <a:stretch>
            <a:fillRect/>
          </a:stretch>
        </p:blipFill>
        <p:spPr bwMode="auto">
          <a:xfrm>
            <a:off x="1608931" y="962025"/>
            <a:ext cx="6094282" cy="6074717"/>
          </a:xfrm>
          <a:prstGeom prst="rect">
            <a:avLst/>
          </a:prstGeom>
          <a:noFill/>
          <a:ln w="9525">
            <a:solidFill>
              <a:schemeClr val="bg1">
                <a:lumMod val="65000"/>
              </a:schemeClr>
            </a:solidFill>
            <a:miter lim="800000"/>
            <a:headEnd/>
            <a:tailEnd/>
          </a:ln>
          <a:effectLst/>
        </p:spPr>
      </p:pic>
    </p:spTree>
    <p:extLst>
      <p:ext uri="{BB962C8B-B14F-4D97-AF65-F5344CB8AC3E}">
        <p14:creationId xmlns="" xmlns:p14="http://schemas.microsoft.com/office/powerpoint/2010/main" val="420851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123825"/>
            <a:ext cx="9063037" cy="838200"/>
          </a:xfrm>
        </p:spPr>
        <p:txBody>
          <a:bodyPr/>
          <a:lstStyle/>
          <a:p>
            <a:r>
              <a:rPr lang="en-US" dirty="0" smtClean="0">
                <a:latin typeface="Times New Roman" pitchFamily="18" charset="0"/>
                <a:cs typeface="Times New Roman" pitchFamily="18" charset="0"/>
              </a:rPr>
              <a:t>7. CHỨNG TỪ, SỔ SÁCH, BÁO CÁO</a:t>
            </a:r>
            <a:endParaRPr lang="en-US" dirty="0"/>
          </a:p>
        </p:txBody>
      </p:sp>
      <p:sp>
        <p:nvSpPr>
          <p:cNvPr id="3" name="Content Placeholder 2"/>
          <p:cNvSpPr>
            <a:spLocks noGrp="1"/>
          </p:cNvSpPr>
          <p:nvPr>
            <p:ph idx="1"/>
          </p:nvPr>
        </p:nvSpPr>
        <p:spPr>
          <a:xfrm>
            <a:off x="313531" y="1190625"/>
            <a:ext cx="9448800" cy="6219824"/>
          </a:xfrm>
        </p:spPr>
        <p:txBody>
          <a:bodyPr/>
          <a:lstStyle/>
          <a:p>
            <a:pPr marL="0" indent="0">
              <a:buNone/>
            </a:pPr>
            <a:endParaRPr lang="en-US" sz="2000" dirty="0" smtClean="0"/>
          </a:p>
          <a:p>
            <a:endParaRPr lang="en-US" sz="2000" dirty="0" smtClean="0"/>
          </a:p>
        </p:txBody>
      </p:sp>
      <p:pic>
        <p:nvPicPr>
          <p:cNvPr id="4" name="Picture 3"/>
          <p:cNvPicPr>
            <a:picLocks noChangeAspect="1"/>
          </p:cNvPicPr>
          <p:nvPr/>
        </p:nvPicPr>
        <p:blipFill>
          <a:blip r:embed="rId2" cstate="print"/>
          <a:stretch>
            <a:fillRect/>
          </a:stretch>
        </p:blipFill>
        <p:spPr>
          <a:xfrm>
            <a:off x="465931" y="962025"/>
            <a:ext cx="9321401" cy="5528800"/>
          </a:xfrm>
          <a:prstGeom prst="rect">
            <a:avLst/>
          </a:prstGeom>
        </p:spPr>
      </p:pic>
    </p:spTree>
    <p:extLst>
      <p:ext uri="{BB962C8B-B14F-4D97-AF65-F5344CB8AC3E}">
        <p14:creationId xmlns="" xmlns:p14="http://schemas.microsoft.com/office/powerpoint/2010/main" val="9670329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584200"/>
          </a:xfrm>
        </p:spPr>
        <p:txBody>
          <a:bodyPr/>
          <a:lstStyle/>
          <a:p>
            <a:r>
              <a:rPr lang="en-US" dirty="0" smtClean="0">
                <a:latin typeface="Times New Roman" pitchFamily="18" charset="0"/>
                <a:cs typeface="Times New Roman" pitchFamily="18" charset="0"/>
              </a:rPr>
              <a:t>7. CHỨNG TỪ, SỔ SÁCH, BÁO CÁO</a:t>
            </a:r>
            <a:endParaRPr lang="en-US" dirty="0"/>
          </a:p>
        </p:txBody>
      </p:sp>
      <p:pic>
        <p:nvPicPr>
          <p:cNvPr id="5" name="Content Placeholder 4"/>
          <p:cNvPicPr>
            <a:picLocks noGrp="1" noChangeAspect="1"/>
          </p:cNvPicPr>
          <p:nvPr>
            <p:ph idx="1"/>
          </p:nvPr>
        </p:nvPicPr>
        <p:blipFill>
          <a:blip r:embed="rId2" cstate="print"/>
          <a:stretch>
            <a:fillRect/>
          </a:stretch>
        </p:blipFill>
        <p:spPr>
          <a:xfrm>
            <a:off x="999331" y="1190625"/>
            <a:ext cx="7781250" cy="4806950"/>
          </a:xfrm>
          <a:prstGeom prst="rect">
            <a:avLst/>
          </a:prstGeom>
        </p:spPr>
      </p:pic>
    </p:spTree>
    <p:extLst>
      <p:ext uri="{BB962C8B-B14F-4D97-AF65-F5344CB8AC3E}">
        <p14:creationId xmlns="" xmlns:p14="http://schemas.microsoft.com/office/powerpoint/2010/main" val="1337558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584200"/>
          </a:xfrm>
        </p:spPr>
        <p:txBody>
          <a:bodyPr/>
          <a:lstStyle/>
          <a:p>
            <a:r>
              <a:rPr lang="en-US" dirty="0" smtClean="0">
                <a:latin typeface="Times New Roman" pitchFamily="18" charset="0"/>
                <a:cs typeface="Times New Roman" pitchFamily="18" charset="0"/>
              </a:rPr>
              <a:t>7. CHỨNG TỪ, SỔ SÁCH, BÁO CÁO</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err="1" smtClean="0"/>
              <a:t>Báo</a:t>
            </a:r>
            <a:r>
              <a:rPr lang="en-US" dirty="0" smtClean="0"/>
              <a:t> </a:t>
            </a:r>
            <a:r>
              <a:rPr lang="en-US" dirty="0" err="1" smtClean="0"/>
              <a:t>cáo</a:t>
            </a:r>
            <a:r>
              <a:rPr lang="en-US" dirty="0" smtClean="0"/>
              <a:t> </a:t>
            </a:r>
            <a:r>
              <a:rPr lang="en-US" dirty="0" err="1" smtClean="0"/>
              <a:t>về</a:t>
            </a:r>
            <a:r>
              <a:rPr lang="en-US" dirty="0" smtClean="0"/>
              <a:t> </a:t>
            </a:r>
            <a:r>
              <a:rPr lang="en-US" dirty="0" err="1" smtClean="0"/>
              <a:t>phí</a:t>
            </a:r>
            <a:r>
              <a:rPr lang="en-US" dirty="0" smtClean="0"/>
              <a:t>, </a:t>
            </a:r>
            <a:r>
              <a:rPr lang="en-US" dirty="0" err="1" smtClean="0"/>
              <a:t>lệ</a:t>
            </a:r>
            <a:r>
              <a:rPr lang="en-US" dirty="0" smtClean="0"/>
              <a:t> </a:t>
            </a:r>
            <a:r>
              <a:rPr lang="en-US" dirty="0" err="1" smtClean="0"/>
              <a:t>phí</a:t>
            </a:r>
            <a:r>
              <a:rPr lang="en-US" dirty="0" smtClean="0"/>
              <a:t> </a:t>
            </a:r>
            <a:r>
              <a:rPr lang="en-US" dirty="0" err="1" smtClean="0"/>
              <a:t>được</a:t>
            </a:r>
            <a:r>
              <a:rPr lang="en-US" dirty="0" smtClean="0"/>
              <a:t> </a:t>
            </a:r>
            <a:r>
              <a:rPr lang="en-US" dirty="0" err="1" smtClean="0"/>
              <a:t>lồng</a:t>
            </a:r>
            <a:r>
              <a:rPr lang="en-US" dirty="0" smtClean="0"/>
              <a:t> </a:t>
            </a:r>
            <a:r>
              <a:rPr lang="en-US" dirty="0" err="1" smtClean="0"/>
              <a:t>vào</a:t>
            </a:r>
            <a:r>
              <a:rPr lang="en-US" dirty="0" smtClean="0"/>
              <a:t> </a:t>
            </a:r>
            <a:r>
              <a:rPr lang="en-US" dirty="0" err="1" smtClean="0"/>
              <a:t>trong</a:t>
            </a:r>
            <a:r>
              <a:rPr lang="en-US" dirty="0" smtClean="0"/>
              <a:t> </a:t>
            </a:r>
            <a:r>
              <a:rPr lang="en-US" dirty="0" err="1" smtClean="0"/>
              <a:t>các</a:t>
            </a:r>
            <a:r>
              <a:rPr lang="en-US" dirty="0" smtClean="0"/>
              <a:t> </a:t>
            </a:r>
            <a:r>
              <a:rPr lang="en-US" dirty="0" err="1" smtClean="0"/>
              <a:t>báo</a:t>
            </a:r>
            <a:r>
              <a:rPr lang="en-US" dirty="0" smtClean="0"/>
              <a:t> </a:t>
            </a:r>
            <a:r>
              <a:rPr lang="en-US" dirty="0" err="1" smtClean="0"/>
              <a:t>cáo</a:t>
            </a:r>
            <a:r>
              <a:rPr lang="en-US" dirty="0" smtClean="0"/>
              <a:t> </a:t>
            </a:r>
            <a:r>
              <a:rPr lang="en-US" dirty="0" err="1" smtClean="0"/>
              <a:t>quyết</a:t>
            </a:r>
            <a:r>
              <a:rPr lang="en-US" dirty="0" smtClean="0"/>
              <a:t> </a:t>
            </a:r>
            <a:r>
              <a:rPr lang="en-US" dirty="0" err="1" smtClean="0"/>
              <a:t>toán</a:t>
            </a:r>
            <a:r>
              <a:rPr lang="en-US" dirty="0" smtClean="0"/>
              <a:t>: VD: </a:t>
            </a:r>
          </a:p>
          <a:p>
            <a:pPr lvl="1">
              <a:buFont typeface="Arial" pitchFamily="34" charset="0"/>
              <a:buChar char="•"/>
            </a:pPr>
            <a:r>
              <a:rPr lang="en-US" dirty="0" err="1" smtClean="0"/>
              <a:t>Báo</a:t>
            </a:r>
            <a:r>
              <a:rPr lang="en-US" dirty="0" smtClean="0"/>
              <a:t> </a:t>
            </a:r>
            <a:r>
              <a:rPr lang="en-US" dirty="0" err="1" smtClean="0"/>
              <a:t>cáo</a:t>
            </a:r>
            <a:r>
              <a:rPr lang="en-US" dirty="0" smtClean="0"/>
              <a:t> B01/BCQT: </a:t>
            </a:r>
            <a:r>
              <a:rPr lang="en-US" dirty="0" err="1" smtClean="0"/>
              <a:t>Báo</a:t>
            </a:r>
            <a:r>
              <a:rPr lang="en-US" dirty="0" smtClean="0"/>
              <a:t> </a:t>
            </a:r>
            <a:r>
              <a:rPr lang="en-US" dirty="0" err="1" smtClean="0"/>
              <a:t>cáo</a:t>
            </a:r>
            <a:r>
              <a:rPr lang="en-US" dirty="0" smtClean="0"/>
              <a:t> </a:t>
            </a:r>
            <a:r>
              <a:rPr lang="en-US" dirty="0" err="1" smtClean="0"/>
              <a:t>quyết</a:t>
            </a:r>
            <a:r>
              <a:rPr lang="en-US" dirty="0" smtClean="0"/>
              <a:t> </a:t>
            </a:r>
            <a:r>
              <a:rPr lang="en-US" dirty="0" err="1" smtClean="0"/>
              <a:t>toán</a:t>
            </a:r>
            <a:r>
              <a:rPr lang="en-US" dirty="0" smtClean="0"/>
              <a:t> </a:t>
            </a:r>
            <a:r>
              <a:rPr lang="en-US" dirty="0" err="1" smtClean="0"/>
              <a:t>kinh</a:t>
            </a:r>
            <a:r>
              <a:rPr lang="en-US" dirty="0" smtClean="0"/>
              <a:t> </a:t>
            </a:r>
            <a:r>
              <a:rPr lang="en-US" dirty="0" err="1" smtClean="0"/>
              <a:t>phí</a:t>
            </a:r>
            <a:r>
              <a:rPr lang="en-US" dirty="0" smtClean="0"/>
              <a:t> </a:t>
            </a:r>
            <a:r>
              <a:rPr lang="en-US" dirty="0" err="1" smtClean="0"/>
              <a:t>hoạt</a:t>
            </a:r>
            <a:r>
              <a:rPr lang="en-US" dirty="0" smtClean="0"/>
              <a:t> </a:t>
            </a:r>
            <a:r>
              <a:rPr lang="en-US" dirty="0" err="1" smtClean="0"/>
              <a:t>động</a:t>
            </a:r>
            <a:endParaRPr lang="en-US" dirty="0" smtClean="0"/>
          </a:p>
          <a:p>
            <a:pPr lvl="1">
              <a:buFont typeface="Arial" pitchFamily="34" charset="0"/>
              <a:buChar char="•"/>
            </a:pPr>
            <a:r>
              <a:rPr lang="en-US" dirty="0" err="1" smtClean="0"/>
              <a:t>Báo</a:t>
            </a:r>
            <a:r>
              <a:rPr lang="en-US" dirty="0" smtClean="0"/>
              <a:t> </a:t>
            </a:r>
            <a:r>
              <a:rPr lang="en-US" dirty="0" err="1" smtClean="0"/>
              <a:t>cáo</a:t>
            </a:r>
            <a:r>
              <a:rPr lang="en-US" dirty="0" smtClean="0"/>
              <a:t> F01-01/BCQT: </a:t>
            </a:r>
            <a:r>
              <a:rPr lang="vi-VN" dirty="0" smtClean="0"/>
              <a:t>Báo </a:t>
            </a:r>
            <a:r>
              <a:rPr lang="vi-VN" dirty="0"/>
              <a:t>cáo chi tiết chi từ nguồn NSNN và nguồn phí được khấu trừ, để </a:t>
            </a:r>
            <a:r>
              <a:rPr lang="vi-VN" dirty="0" smtClean="0"/>
              <a:t>lại</a:t>
            </a:r>
            <a:endParaRPr lang="en-US" dirty="0" smtClean="0"/>
          </a:p>
          <a:p>
            <a:pPr lvl="1">
              <a:buFont typeface="Arial" pitchFamily="34" charset="0"/>
              <a:buChar char="•"/>
            </a:pPr>
            <a:r>
              <a:rPr lang="en-US" dirty="0" smtClean="0"/>
              <a:t>…</a:t>
            </a:r>
            <a:endParaRPr lang="en-US" dirty="0"/>
          </a:p>
        </p:txBody>
      </p:sp>
    </p:spTree>
    <p:extLst>
      <p:ext uri="{BB962C8B-B14F-4D97-AF65-F5344CB8AC3E}">
        <p14:creationId xmlns="" xmlns:p14="http://schemas.microsoft.com/office/powerpoint/2010/main" val="13705213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13531" y="581025"/>
            <a:ext cx="9753600" cy="6305550"/>
          </a:xfrm>
          <a:prstGeom prst="rect">
            <a:avLst/>
          </a:prstGeom>
        </p:spPr>
      </p:pic>
    </p:spTree>
    <p:extLst>
      <p:ext uri="{BB962C8B-B14F-4D97-AF65-F5344CB8AC3E}">
        <p14:creationId xmlns="" xmlns:p14="http://schemas.microsoft.com/office/powerpoint/2010/main" val="284279716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889000"/>
          </a:xfrm>
        </p:spPr>
        <p:txBody>
          <a:bodyPr/>
          <a:lstStyle/>
          <a:p>
            <a:r>
              <a:rPr lang="en-US" smtClean="0">
                <a:latin typeface="Times New Roman" pitchFamily="18" charset="0"/>
                <a:cs typeface="Times New Roman" pitchFamily="18" charset="0"/>
              </a:rPr>
              <a:t>2. TÀI </a:t>
            </a:r>
            <a:r>
              <a:rPr lang="en-US" dirty="0" smtClean="0">
                <a:latin typeface="Times New Roman" pitchFamily="18" charset="0"/>
                <a:cs typeface="Times New Roman" pitchFamily="18" charset="0"/>
              </a:rPr>
              <a:t>KHOẢN SỬ DỤNG</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3238" y="1266825"/>
            <a:ext cx="8861425" cy="5486400"/>
          </a:xfrm>
        </p:spPr>
        <p:txBody>
          <a:bodyPr/>
          <a:lstStyle/>
          <a:p>
            <a:pPr marL="457200" indent="-457200">
              <a:buFont typeface="+mj-lt"/>
              <a:buAutoNum type="arabicPeriod"/>
            </a:pPr>
            <a:r>
              <a:rPr lang="en-US" sz="2800" dirty="0" err="1" smtClean="0"/>
              <a:t>Tài</a:t>
            </a:r>
            <a:r>
              <a:rPr lang="en-US" sz="2800" dirty="0" smtClean="0"/>
              <a:t> </a:t>
            </a:r>
            <a:r>
              <a:rPr lang="en-US" sz="2800" dirty="0" err="1" smtClean="0"/>
              <a:t>khoản</a:t>
            </a:r>
            <a:r>
              <a:rPr lang="en-US" sz="2800" dirty="0" smtClean="0"/>
              <a:t> </a:t>
            </a:r>
            <a:r>
              <a:rPr lang="en-US" sz="2800" dirty="0" err="1" smtClean="0"/>
              <a:t>trong</a:t>
            </a:r>
            <a:r>
              <a:rPr lang="en-US" sz="2800" dirty="0" smtClean="0"/>
              <a:t> </a:t>
            </a:r>
            <a:r>
              <a:rPr lang="en-US" sz="2800" dirty="0" err="1" smtClean="0"/>
              <a:t>bảng</a:t>
            </a:r>
            <a:endParaRPr lang="en-US" sz="2800" dirty="0" smtClean="0"/>
          </a:p>
          <a:p>
            <a:pPr marL="857250" lvl="1" indent="-457200">
              <a:buFont typeface="+mj-lt"/>
              <a:buAutoNum type="arabicPeriod"/>
            </a:pPr>
            <a:r>
              <a:rPr lang="en-US" sz="2800" dirty="0" err="1" smtClean="0"/>
              <a:t>Tài</a:t>
            </a:r>
            <a:r>
              <a:rPr lang="en-US" sz="2800" dirty="0" smtClean="0"/>
              <a:t> </a:t>
            </a:r>
            <a:r>
              <a:rPr lang="en-US" sz="2800" dirty="0" err="1" smtClean="0"/>
              <a:t>khoản</a:t>
            </a:r>
            <a:r>
              <a:rPr lang="en-US" sz="2800" dirty="0" smtClean="0"/>
              <a:t> 3373: </a:t>
            </a:r>
            <a:r>
              <a:rPr lang="en-US" sz="2800" dirty="0" err="1" smtClean="0"/>
              <a:t>Tạm</a:t>
            </a:r>
            <a:r>
              <a:rPr lang="en-US" sz="2800" dirty="0" smtClean="0"/>
              <a:t> </a:t>
            </a:r>
            <a:r>
              <a:rPr lang="en-US" sz="2800" dirty="0" err="1" smtClean="0"/>
              <a:t>thu</a:t>
            </a:r>
            <a:r>
              <a:rPr lang="en-US" sz="2800" dirty="0" smtClean="0"/>
              <a:t> </a:t>
            </a:r>
            <a:r>
              <a:rPr lang="en-US" sz="2800" dirty="0" err="1" smtClean="0"/>
              <a:t>phí</a:t>
            </a:r>
            <a:r>
              <a:rPr lang="en-US" sz="2800" dirty="0" smtClean="0"/>
              <a:t>, </a:t>
            </a:r>
            <a:r>
              <a:rPr lang="en-US" sz="2800" dirty="0" err="1" smtClean="0"/>
              <a:t>lệ</a:t>
            </a:r>
            <a:r>
              <a:rPr lang="en-US" sz="2800" dirty="0" smtClean="0"/>
              <a:t> </a:t>
            </a:r>
            <a:r>
              <a:rPr lang="en-US" sz="2800" dirty="0" err="1" smtClean="0"/>
              <a:t>phí</a:t>
            </a:r>
            <a:endParaRPr lang="en-US" sz="2800" dirty="0"/>
          </a:p>
          <a:p>
            <a:pPr marL="857250" lvl="1" indent="-457200">
              <a:buFont typeface="+mj-lt"/>
              <a:buAutoNum type="arabicPeriod"/>
            </a:pPr>
            <a:r>
              <a:rPr lang="en-US" sz="2800" dirty="0" err="1" smtClean="0"/>
              <a:t>Tài</a:t>
            </a:r>
            <a:r>
              <a:rPr lang="en-US" sz="2800" dirty="0" smtClean="0"/>
              <a:t> </a:t>
            </a:r>
            <a:r>
              <a:rPr lang="en-US" sz="2800" dirty="0" err="1" smtClean="0"/>
              <a:t>khoản</a:t>
            </a:r>
            <a:r>
              <a:rPr lang="en-US" sz="2800" dirty="0" smtClean="0"/>
              <a:t> 514: Thu </a:t>
            </a:r>
            <a:r>
              <a:rPr lang="en-US" sz="2800" dirty="0" err="1" smtClean="0"/>
              <a:t>phí</a:t>
            </a:r>
            <a:r>
              <a:rPr lang="en-US" sz="2800" dirty="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endParaRPr lang="en-US" sz="2800" dirty="0" smtClean="0"/>
          </a:p>
          <a:p>
            <a:pPr marL="857250" lvl="1" indent="-457200">
              <a:buFont typeface="+mj-lt"/>
              <a:buAutoNum type="arabicPeriod"/>
            </a:pPr>
            <a:r>
              <a:rPr lang="en-US" sz="2800" dirty="0" err="1" smtClean="0"/>
              <a:t>Tài</a:t>
            </a:r>
            <a:r>
              <a:rPr lang="en-US" sz="2800" dirty="0" smtClean="0"/>
              <a:t> </a:t>
            </a:r>
            <a:r>
              <a:rPr lang="en-US" sz="2800" dirty="0" err="1" smtClean="0"/>
              <a:t>khoản</a:t>
            </a:r>
            <a:r>
              <a:rPr lang="en-US" sz="2800" dirty="0" smtClean="0"/>
              <a:t> 3663: </a:t>
            </a:r>
            <a:r>
              <a:rPr lang="en-US" sz="2800" dirty="0" err="1" smtClean="0"/>
              <a:t>Các</a:t>
            </a:r>
            <a:r>
              <a:rPr lang="en-US" sz="2800" dirty="0" smtClean="0"/>
              <a:t> </a:t>
            </a:r>
            <a:r>
              <a:rPr lang="en-US" sz="2800" dirty="0" err="1" smtClean="0"/>
              <a:t>khoản</a:t>
            </a:r>
            <a:r>
              <a:rPr lang="en-US" sz="2800" dirty="0" smtClean="0"/>
              <a:t> </a:t>
            </a:r>
            <a:r>
              <a:rPr lang="en-US" sz="2800" dirty="0" err="1" smtClean="0"/>
              <a:t>nhận</a:t>
            </a:r>
            <a:r>
              <a:rPr lang="en-US" sz="2800" dirty="0" smtClean="0"/>
              <a:t> </a:t>
            </a:r>
            <a:r>
              <a:rPr lang="en-US" sz="2800" dirty="0" err="1" smtClean="0"/>
              <a:t>trước</a:t>
            </a:r>
            <a:r>
              <a:rPr lang="en-US" sz="2800" dirty="0" smtClean="0"/>
              <a:t> </a:t>
            </a:r>
            <a:r>
              <a:rPr lang="en-US" sz="2800" dirty="0" err="1" smtClean="0"/>
              <a:t>chưa</a:t>
            </a:r>
            <a:r>
              <a:rPr lang="en-US" sz="2800" dirty="0" smtClean="0"/>
              <a:t> </a:t>
            </a:r>
            <a:r>
              <a:rPr lang="en-US" sz="2800" dirty="0" err="1" smtClean="0"/>
              <a:t>ghi</a:t>
            </a:r>
            <a:r>
              <a:rPr lang="en-US" sz="2800" dirty="0" smtClean="0"/>
              <a:t> </a:t>
            </a:r>
            <a:r>
              <a:rPr lang="en-US" sz="2800" dirty="0" err="1" smtClean="0"/>
              <a:t>thu</a:t>
            </a:r>
            <a:endParaRPr lang="en-US" sz="2800" dirty="0" smtClean="0"/>
          </a:p>
          <a:p>
            <a:pPr marL="457200" indent="-457200">
              <a:buFont typeface="+mj-lt"/>
              <a:buAutoNum type="arabicPeriod"/>
            </a:pPr>
            <a:r>
              <a:rPr lang="en-US" sz="2800" dirty="0" err="1" smtClean="0"/>
              <a:t>Tài</a:t>
            </a:r>
            <a:r>
              <a:rPr lang="en-US" sz="2800" dirty="0" smtClean="0"/>
              <a:t> </a:t>
            </a:r>
            <a:r>
              <a:rPr lang="en-US" sz="2800" err="1" smtClean="0"/>
              <a:t>khoản</a:t>
            </a:r>
            <a:r>
              <a:rPr lang="en-US" sz="2800" smtClean="0"/>
              <a:t> ngoài </a:t>
            </a:r>
            <a:r>
              <a:rPr lang="en-US" sz="2800" dirty="0" err="1" smtClean="0"/>
              <a:t>bảng</a:t>
            </a:r>
            <a:r>
              <a:rPr lang="en-US" sz="2800" dirty="0" smtClean="0"/>
              <a:t>:</a:t>
            </a:r>
          </a:p>
          <a:p>
            <a:pPr marL="857250" lvl="1" indent="-457200">
              <a:buFont typeface="+mj-lt"/>
              <a:buAutoNum type="arabicPeriod"/>
            </a:pPr>
            <a:r>
              <a:rPr lang="en-US" sz="2800" dirty="0" smtClean="0"/>
              <a:t>TK 014: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endParaRPr lang="en-US" sz="2800" dirty="0" smtClean="0"/>
          </a:p>
          <a:p>
            <a:pPr marL="1314450" lvl="2" indent="-514350">
              <a:buFont typeface="+mj-lt"/>
              <a:buAutoNum type="alphaLcParenR"/>
            </a:pPr>
            <a:r>
              <a:rPr lang="en-US" sz="2800" dirty="0" smtClean="0"/>
              <a:t>0141: Chi </a:t>
            </a:r>
            <a:r>
              <a:rPr lang="en-US" sz="2800" dirty="0" err="1" smtClean="0"/>
              <a:t>thường</a:t>
            </a:r>
            <a:r>
              <a:rPr lang="en-US" sz="2800" dirty="0" smtClean="0"/>
              <a:t> </a:t>
            </a:r>
            <a:r>
              <a:rPr lang="en-US" sz="2800" dirty="0" err="1" smtClean="0"/>
              <a:t>xuyên</a:t>
            </a:r>
            <a:endParaRPr lang="en-US" sz="2800" dirty="0" smtClean="0"/>
          </a:p>
          <a:p>
            <a:pPr marL="1314450" lvl="2" indent="-514350">
              <a:buFont typeface="+mj-lt"/>
              <a:buAutoNum type="alphaLcParenR"/>
            </a:pPr>
            <a:r>
              <a:rPr lang="en-US" sz="2800" dirty="0" smtClean="0"/>
              <a:t>0142: Chi </a:t>
            </a:r>
            <a:r>
              <a:rPr lang="en-US" sz="2800" dirty="0" err="1" smtClean="0"/>
              <a:t>không</a:t>
            </a:r>
            <a:r>
              <a:rPr lang="en-US" sz="2800" dirty="0" smtClean="0"/>
              <a:t> </a:t>
            </a:r>
            <a:r>
              <a:rPr lang="en-US" sz="2800" dirty="0" err="1" smtClean="0"/>
              <a:t>thường</a:t>
            </a:r>
            <a:r>
              <a:rPr lang="en-US" sz="2800" dirty="0" smtClean="0"/>
              <a:t> </a:t>
            </a:r>
            <a:r>
              <a:rPr lang="en-US" sz="2800" dirty="0" err="1" smtClean="0"/>
              <a:t>xuyên</a:t>
            </a:r>
            <a:endParaRPr lang="en-US" sz="2800" dirty="0" smtClean="0"/>
          </a:p>
          <a:p>
            <a:pPr marL="400050" lvl="1" indent="0">
              <a:buNone/>
            </a:pPr>
            <a:r>
              <a:rPr lang="en-US" sz="2800" dirty="0" smtClean="0"/>
              <a:t> </a:t>
            </a:r>
          </a:p>
          <a:p>
            <a:pPr lvl="1"/>
            <a:endParaRPr lang="en-US" sz="2800" dirty="0"/>
          </a:p>
        </p:txBody>
      </p:sp>
    </p:spTree>
    <p:extLst>
      <p:ext uri="{BB962C8B-B14F-4D97-AF65-F5344CB8AC3E}">
        <p14:creationId xmlns="" xmlns:p14="http://schemas.microsoft.com/office/powerpoint/2010/main" val="2493527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31" y="276225"/>
            <a:ext cx="9063037" cy="914400"/>
          </a:xfrm>
        </p:spPr>
        <p:txBody>
          <a:bodyPr/>
          <a:lstStyle/>
          <a:p>
            <a:r>
              <a:rPr lang="en-US" dirty="0" smtClean="0">
                <a:latin typeface="Times New Roman" pitchFamily="18" charset="0"/>
                <a:cs typeface="Times New Roman" pitchFamily="18" charset="0"/>
              </a:rPr>
              <a:t>TÀI KHOẢN 3373 – TẠM THU PHÍ, LỆ PHÍ</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42131" y="1495425"/>
            <a:ext cx="9213919" cy="4267200"/>
          </a:xfrm>
        </p:spPr>
        <p:txBody>
          <a:bodyPr/>
          <a:lstStyle/>
          <a:p>
            <a:pPr marL="0" indent="0">
              <a:buNone/>
            </a:pPr>
            <a:r>
              <a:rPr lang="en-US" sz="2500" dirty="0" smtClean="0"/>
              <a:t>TK 3373 </a:t>
            </a:r>
            <a:r>
              <a:rPr lang="en-US" sz="2500" dirty="0" err="1" smtClean="0"/>
              <a:t>được</a:t>
            </a:r>
            <a:r>
              <a:rPr lang="en-US" sz="2500" dirty="0" smtClean="0"/>
              <a:t> </a:t>
            </a:r>
            <a:r>
              <a:rPr lang="en-US" sz="2500" dirty="0" err="1" smtClean="0"/>
              <a:t>sử</a:t>
            </a:r>
            <a:r>
              <a:rPr lang="en-US" sz="2500" dirty="0" smtClean="0"/>
              <a:t> </a:t>
            </a:r>
            <a:r>
              <a:rPr lang="en-US" sz="2500" dirty="0" err="1" smtClean="0"/>
              <a:t>dụng</a:t>
            </a:r>
            <a:r>
              <a:rPr lang="en-US" sz="2500" dirty="0" smtClean="0"/>
              <a:t> </a:t>
            </a:r>
            <a:r>
              <a:rPr lang="en-US" sz="2500" dirty="0" err="1" smtClean="0"/>
              <a:t>để</a:t>
            </a:r>
            <a:r>
              <a:rPr lang="en-US" sz="2500" dirty="0" smtClean="0"/>
              <a:t> </a:t>
            </a:r>
            <a:r>
              <a:rPr lang="en-US" sz="2500" dirty="0" err="1" smtClean="0"/>
              <a:t>phản</a:t>
            </a:r>
            <a:r>
              <a:rPr lang="en-US" sz="2500" dirty="0" smtClean="0"/>
              <a:t> </a:t>
            </a:r>
            <a:r>
              <a:rPr lang="en-US" sz="2500" dirty="0" err="1" smtClean="0"/>
              <a:t>ánh</a:t>
            </a:r>
            <a:r>
              <a:rPr lang="en-US" sz="2500" dirty="0" smtClean="0"/>
              <a:t> </a:t>
            </a:r>
            <a:r>
              <a:rPr lang="en-US" sz="2500" dirty="0" err="1" smtClean="0"/>
              <a:t>các</a:t>
            </a:r>
            <a:r>
              <a:rPr lang="en-US" sz="2500" dirty="0" smtClean="0"/>
              <a:t> </a:t>
            </a:r>
            <a:r>
              <a:rPr lang="en-US" sz="2500" dirty="0" err="1" smtClean="0"/>
              <a:t>khoản</a:t>
            </a:r>
            <a:r>
              <a:rPr lang="en-US" sz="2500" dirty="0" smtClean="0"/>
              <a:t> </a:t>
            </a:r>
            <a:r>
              <a:rPr lang="en-US" sz="2500" dirty="0" err="1" smtClean="0"/>
              <a:t>thu</a:t>
            </a:r>
            <a:r>
              <a:rPr lang="en-US" sz="2500" dirty="0" smtClean="0"/>
              <a:t> </a:t>
            </a:r>
            <a:r>
              <a:rPr lang="en-US" sz="2500" dirty="0" err="1" smtClean="0"/>
              <a:t>phí</a:t>
            </a:r>
            <a:r>
              <a:rPr lang="en-US" sz="2500" dirty="0" smtClean="0"/>
              <a:t>, </a:t>
            </a:r>
            <a:r>
              <a:rPr lang="en-US" sz="2500" dirty="0" err="1" smtClean="0"/>
              <a:t>lệ</a:t>
            </a:r>
            <a:r>
              <a:rPr lang="en-US" sz="2500" dirty="0" smtClean="0"/>
              <a:t> </a:t>
            </a:r>
            <a:r>
              <a:rPr lang="en-US" sz="2500" dirty="0" err="1" smtClean="0"/>
              <a:t>phí</a:t>
            </a:r>
            <a:r>
              <a:rPr lang="en-US" sz="2500" dirty="0" smtClean="0"/>
              <a:t> </a:t>
            </a:r>
            <a:r>
              <a:rPr lang="en-US" sz="2500" dirty="0" err="1" smtClean="0"/>
              <a:t>phát</a:t>
            </a:r>
            <a:r>
              <a:rPr lang="en-US" sz="2500" dirty="0" smtClean="0"/>
              <a:t> </a:t>
            </a:r>
            <a:r>
              <a:rPr lang="en-US" sz="2500" dirty="0" err="1" smtClean="0"/>
              <a:t>sinh</a:t>
            </a:r>
            <a:r>
              <a:rPr lang="en-US" sz="2500" dirty="0" smtClean="0"/>
              <a:t> </a:t>
            </a:r>
            <a:r>
              <a:rPr lang="en-US" sz="2500" dirty="0" err="1" smtClean="0"/>
              <a:t>tại</a:t>
            </a:r>
            <a:r>
              <a:rPr lang="en-US" sz="2500" dirty="0" smtClean="0"/>
              <a:t> </a:t>
            </a:r>
            <a:r>
              <a:rPr lang="en-US" sz="2500" dirty="0" err="1" smtClean="0"/>
              <a:t>đơn</a:t>
            </a:r>
            <a:r>
              <a:rPr lang="en-US" sz="2500" dirty="0" smtClean="0"/>
              <a:t> </a:t>
            </a:r>
            <a:r>
              <a:rPr lang="en-US" sz="2500" dirty="0" err="1" smtClean="0"/>
              <a:t>vị</a:t>
            </a:r>
            <a:r>
              <a:rPr lang="en-US" sz="2500" dirty="0" smtClean="0"/>
              <a:t>. </a:t>
            </a:r>
          </a:p>
          <a:p>
            <a:pPr lvl="1"/>
            <a:r>
              <a:rPr lang="en-US" sz="2500" dirty="0" err="1" smtClean="0"/>
              <a:t>Bên</a:t>
            </a:r>
            <a:r>
              <a:rPr lang="en-US" sz="2500" dirty="0" smtClean="0"/>
              <a:t> </a:t>
            </a:r>
            <a:r>
              <a:rPr lang="en-US" sz="2500" dirty="0" err="1" smtClean="0"/>
              <a:t>Có</a:t>
            </a:r>
            <a:r>
              <a:rPr lang="en-US" sz="2500" dirty="0" smtClean="0"/>
              <a:t>: </a:t>
            </a:r>
            <a:r>
              <a:rPr lang="en-US" sz="2500" dirty="0" err="1"/>
              <a:t>G</a:t>
            </a:r>
            <a:r>
              <a:rPr lang="en-US" sz="2500" dirty="0" err="1" smtClean="0"/>
              <a:t>hi</a:t>
            </a:r>
            <a:r>
              <a:rPr lang="en-US" sz="2500" dirty="0" smtClean="0"/>
              <a:t> </a:t>
            </a:r>
            <a:r>
              <a:rPr lang="en-US" sz="2500" dirty="0" err="1" smtClean="0"/>
              <a:t>nhận</a:t>
            </a:r>
            <a:r>
              <a:rPr lang="en-US" sz="2500" dirty="0" smtClean="0"/>
              <a:t> </a:t>
            </a:r>
            <a:r>
              <a:rPr lang="en-US" sz="2500" dirty="0" err="1" smtClean="0"/>
              <a:t>các</a:t>
            </a:r>
            <a:r>
              <a:rPr lang="en-US" sz="2500" dirty="0" smtClean="0"/>
              <a:t> </a:t>
            </a:r>
            <a:r>
              <a:rPr lang="en-US" sz="2500" dirty="0" err="1" smtClean="0"/>
              <a:t>khoản</a:t>
            </a:r>
            <a:r>
              <a:rPr lang="en-US" sz="2500" dirty="0" smtClean="0"/>
              <a:t> </a:t>
            </a:r>
            <a:r>
              <a:rPr lang="en-US" sz="2500" dirty="0" err="1" smtClean="0"/>
              <a:t>phí</a:t>
            </a:r>
            <a:r>
              <a:rPr lang="en-US" sz="2500" dirty="0" smtClean="0"/>
              <a:t>, </a:t>
            </a:r>
            <a:r>
              <a:rPr lang="en-US" sz="2500" dirty="0" err="1" smtClean="0"/>
              <a:t>lệ</a:t>
            </a:r>
            <a:r>
              <a:rPr lang="en-US" sz="2500" dirty="0" smtClean="0"/>
              <a:t> </a:t>
            </a:r>
            <a:r>
              <a:rPr lang="en-US" sz="2500" dirty="0" err="1" smtClean="0"/>
              <a:t>phí</a:t>
            </a:r>
            <a:r>
              <a:rPr lang="en-US" sz="2500" dirty="0" smtClean="0"/>
              <a:t> </a:t>
            </a:r>
            <a:r>
              <a:rPr lang="en-US" sz="2500" dirty="0" err="1" smtClean="0"/>
              <a:t>đã</a:t>
            </a:r>
            <a:r>
              <a:rPr lang="en-US" sz="2500" dirty="0" smtClean="0"/>
              <a:t> </a:t>
            </a:r>
            <a:r>
              <a:rPr lang="en-US" sz="2500" dirty="0" err="1" smtClean="0"/>
              <a:t>thu</a:t>
            </a:r>
            <a:r>
              <a:rPr lang="en-US" sz="2500" dirty="0" smtClean="0"/>
              <a:t> </a:t>
            </a:r>
            <a:r>
              <a:rPr lang="en-US" sz="2500" dirty="0" err="1" smtClean="0"/>
              <a:t>hoặc</a:t>
            </a:r>
            <a:r>
              <a:rPr lang="en-US" sz="2500" dirty="0"/>
              <a:t> </a:t>
            </a:r>
            <a:r>
              <a:rPr lang="en-US" sz="2500" dirty="0" err="1" smtClean="0"/>
              <a:t>chắc</a:t>
            </a:r>
            <a:r>
              <a:rPr lang="en-US" sz="2500" dirty="0" smtClean="0"/>
              <a:t> </a:t>
            </a:r>
            <a:r>
              <a:rPr lang="en-US" sz="2500" dirty="0" err="1" smtClean="0"/>
              <a:t>chắn</a:t>
            </a:r>
            <a:r>
              <a:rPr lang="en-US" sz="2500" dirty="0" smtClean="0"/>
              <a:t> </a:t>
            </a:r>
            <a:r>
              <a:rPr lang="en-US" sz="2500" dirty="0" err="1" smtClean="0"/>
              <a:t>thu</a:t>
            </a:r>
            <a:r>
              <a:rPr lang="en-US" sz="2500" dirty="0" smtClean="0"/>
              <a:t> </a:t>
            </a:r>
            <a:r>
              <a:rPr lang="en-US" sz="2500" dirty="0" err="1" smtClean="0"/>
              <a:t>được</a:t>
            </a:r>
            <a:r>
              <a:rPr lang="en-US" sz="2500" dirty="0" smtClean="0"/>
              <a:t> </a:t>
            </a:r>
            <a:r>
              <a:rPr lang="en-US" sz="2500" dirty="0" err="1" smtClean="0"/>
              <a:t>trong</a:t>
            </a:r>
            <a:r>
              <a:rPr lang="en-US" sz="2500" dirty="0" smtClean="0"/>
              <a:t> </a:t>
            </a:r>
            <a:r>
              <a:rPr lang="en-US" sz="2500" dirty="0" err="1" smtClean="0"/>
              <a:t>kỳ</a:t>
            </a:r>
            <a:r>
              <a:rPr lang="en-US" sz="2500" dirty="0" smtClean="0"/>
              <a:t>.</a:t>
            </a:r>
          </a:p>
          <a:p>
            <a:pPr lvl="1"/>
            <a:r>
              <a:rPr lang="en-US" sz="2500" dirty="0" err="1" smtClean="0"/>
              <a:t>Bên</a:t>
            </a:r>
            <a:r>
              <a:rPr lang="en-US" sz="2500" dirty="0" smtClean="0"/>
              <a:t> </a:t>
            </a:r>
            <a:r>
              <a:rPr lang="en-US" sz="2500" dirty="0" err="1" smtClean="0"/>
              <a:t>Nợ</a:t>
            </a:r>
            <a:r>
              <a:rPr lang="en-US" sz="2500" dirty="0" smtClean="0"/>
              <a:t>:</a:t>
            </a:r>
            <a:r>
              <a:rPr lang="en-US" sz="2500" dirty="0"/>
              <a:t> </a:t>
            </a:r>
            <a:r>
              <a:rPr lang="en-US" sz="2500" dirty="0" err="1" smtClean="0"/>
              <a:t>Phản</a:t>
            </a:r>
            <a:r>
              <a:rPr lang="en-US" sz="2500" dirty="0" smtClean="0"/>
              <a:t> </a:t>
            </a:r>
            <a:r>
              <a:rPr lang="en-US" sz="2500" dirty="0" err="1" smtClean="0"/>
              <a:t>ánh</a:t>
            </a:r>
            <a:r>
              <a:rPr lang="en-US" sz="2500" dirty="0" smtClean="0"/>
              <a:t> </a:t>
            </a:r>
            <a:r>
              <a:rPr lang="en-US" sz="2500" dirty="0" err="1" smtClean="0"/>
              <a:t>số</a:t>
            </a:r>
            <a:r>
              <a:rPr lang="en-US" sz="2500" dirty="0" smtClean="0"/>
              <a:t> </a:t>
            </a:r>
            <a:r>
              <a:rPr lang="en-US" sz="2500" dirty="0" err="1" smtClean="0"/>
              <a:t>phí</a:t>
            </a:r>
            <a:r>
              <a:rPr lang="en-US" sz="2500" dirty="0" smtClean="0"/>
              <a:t>, </a:t>
            </a:r>
            <a:r>
              <a:rPr lang="en-US" sz="2500" dirty="0" err="1" smtClean="0"/>
              <a:t>lệ</a:t>
            </a:r>
            <a:r>
              <a:rPr lang="en-US" sz="2500" dirty="0" smtClean="0"/>
              <a:t> </a:t>
            </a:r>
            <a:r>
              <a:rPr lang="en-US" sz="2500" dirty="0" err="1" smtClean="0"/>
              <a:t>phí</a:t>
            </a:r>
            <a:r>
              <a:rPr lang="en-US" sz="2500" dirty="0" smtClean="0"/>
              <a:t> </a:t>
            </a:r>
            <a:r>
              <a:rPr lang="en-US" sz="2500" dirty="0" err="1" smtClean="0"/>
              <a:t>phải</a:t>
            </a:r>
            <a:r>
              <a:rPr lang="en-US" sz="2500" dirty="0" smtClean="0"/>
              <a:t> </a:t>
            </a:r>
            <a:r>
              <a:rPr lang="en-US" sz="2500" dirty="0" err="1" smtClean="0"/>
              <a:t>nộp</a:t>
            </a:r>
            <a:r>
              <a:rPr lang="en-US" sz="2500" dirty="0" smtClean="0"/>
              <a:t> </a:t>
            </a:r>
            <a:r>
              <a:rPr lang="en-US" sz="2500" dirty="0" err="1" smtClean="0"/>
              <a:t>ngân</a:t>
            </a:r>
            <a:r>
              <a:rPr lang="en-US" sz="2500" dirty="0" smtClean="0"/>
              <a:t> </a:t>
            </a:r>
            <a:r>
              <a:rPr lang="en-US" sz="2500" dirty="0" err="1" smtClean="0"/>
              <a:t>sách</a:t>
            </a:r>
            <a:r>
              <a:rPr lang="en-US" sz="2500" dirty="0" smtClean="0"/>
              <a:t> </a:t>
            </a:r>
            <a:r>
              <a:rPr lang="en-US" sz="2500" dirty="0" err="1" smtClean="0"/>
              <a:t>nhà</a:t>
            </a:r>
            <a:r>
              <a:rPr lang="en-US" sz="2500" dirty="0" smtClean="0"/>
              <a:t> </a:t>
            </a:r>
            <a:r>
              <a:rPr lang="en-US" sz="2500" dirty="0" err="1" smtClean="0"/>
              <a:t>nước</a:t>
            </a:r>
            <a:r>
              <a:rPr lang="en-US" sz="2500" dirty="0" smtClean="0"/>
              <a:t> </a:t>
            </a:r>
            <a:r>
              <a:rPr lang="en-US" sz="2500" dirty="0" err="1" smtClean="0"/>
              <a:t>và</a:t>
            </a:r>
            <a:r>
              <a:rPr lang="en-US" sz="2500" dirty="0" smtClean="0"/>
              <a:t> </a:t>
            </a:r>
            <a:r>
              <a:rPr lang="en-US" sz="2500" dirty="0" err="1" smtClean="0"/>
              <a:t>số</a:t>
            </a:r>
            <a:r>
              <a:rPr lang="en-US" sz="2500" dirty="0" smtClean="0"/>
              <a:t> </a:t>
            </a:r>
            <a:r>
              <a:rPr lang="en-US" sz="2500" dirty="0" err="1" smtClean="0"/>
              <a:t>phí</a:t>
            </a:r>
            <a:r>
              <a:rPr lang="en-US" sz="2500" dirty="0" smtClean="0"/>
              <a:t> </a:t>
            </a:r>
            <a:r>
              <a:rPr lang="en-US" sz="2500" dirty="0" err="1" smtClean="0"/>
              <a:t>lệ</a:t>
            </a:r>
            <a:r>
              <a:rPr lang="en-US" sz="2500" dirty="0" smtClean="0"/>
              <a:t> </a:t>
            </a:r>
            <a:r>
              <a:rPr lang="en-US" sz="2500" dirty="0" err="1" smtClean="0"/>
              <a:t>phí</a:t>
            </a:r>
            <a:r>
              <a:rPr lang="en-US" sz="2500" dirty="0" smtClean="0"/>
              <a:t> </a:t>
            </a:r>
            <a:r>
              <a:rPr lang="en-US" sz="2500" dirty="0" err="1" smtClean="0"/>
              <a:t>được</a:t>
            </a:r>
            <a:r>
              <a:rPr lang="en-US" sz="2500" dirty="0" smtClean="0"/>
              <a:t> </a:t>
            </a:r>
            <a:r>
              <a:rPr lang="en-US" sz="2500" dirty="0" err="1" smtClean="0"/>
              <a:t>để</a:t>
            </a:r>
            <a:r>
              <a:rPr lang="en-US" sz="2500" dirty="0" smtClean="0"/>
              <a:t> </a:t>
            </a:r>
            <a:r>
              <a:rPr lang="en-US" sz="2500" dirty="0" err="1" smtClean="0"/>
              <a:t>lại</a:t>
            </a:r>
            <a:r>
              <a:rPr lang="en-US" sz="2500" dirty="0" smtClean="0"/>
              <a:t> </a:t>
            </a:r>
            <a:r>
              <a:rPr lang="en-US" sz="2500" dirty="0" err="1" smtClean="0"/>
              <a:t>đơn</a:t>
            </a:r>
            <a:r>
              <a:rPr lang="en-US" sz="2500" dirty="0" smtClean="0"/>
              <a:t> </a:t>
            </a:r>
            <a:r>
              <a:rPr lang="en-US" sz="2500" dirty="0" err="1" smtClean="0"/>
              <a:t>vị</a:t>
            </a:r>
            <a:r>
              <a:rPr lang="en-US" sz="2500" dirty="0" smtClean="0"/>
              <a:t>, </a:t>
            </a:r>
            <a:r>
              <a:rPr lang="en-US" sz="2500" dirty="0" err="1" smtClean="0"/>
              <a:t>số</a:t>
            </a:r>
            <a:r>
              <a:rPr lang="en-US" sz="2500" dirty="0" smtClean="0"/>
              <a:t> </a:t>
            </a:r>
            <a:r>
              <a:rPr lang="en-US" sz="2500" dirty="0" err="1" smtClean="0"/>
              <a:t>phí</a:t>
            </a:r>
            <a:r>
              <a:rPr lang="en-US" sz="2500" dirty="0" smtClean="0"/>
              <a:t>, </a:t>
            </a:r>
            <a:r>
              <a:rPr lang="en-US" sz="2500" dirty="0" err="1" smtClean="0"/>
              <a:t>lệ</a:t>
            </a:r>
            <a:r>
              <a:rPr lang="en-US" sz="2500" dirty="0" smtClean="0"/>
              <a:t> </a:t>
            </a:r>
            <a:r>
              <a:rPr lang="en-US" sz="2500" dirty="0" err="1" smtClean="0"/>
              <a:t>phí</a:t>
            </a:r>
            <a:r>
              <a:rPr lang="en-US" sz="2500" dirty="0" smtClean="0"/>
              <a:t> </a:t>
            </a:r>
            <a:r>
              <a:rPr lang="en-US" sz="2500" dirty="0" err="1" smtClean="0"/>
              <a:t>đã</a:t>
            </a:r>
            <a:r>
              <a:rPr lang="en-US" sz="2500" dirty="0" smtClean="0"/>
              <a:t> </a:t>
            </a:r>
            <a:r>
              <a:rPr lang="en-US" sz="2500" dirty="0" err="1" smtClean="0"/>
              <a:t>dùng</a:t>
            </a:r>
            <a:r>
              <a:rPr lang="en-US" sz="2500" dirty="0" smtClean="0"/>
              <a:t> </a:t>
            </a:r>
            <a:r>
              <a:rPr lang="en-US" sz="2500" dirty="0" err="1" smtClean="0"/>
              <a:t>để</a:t>
            </a:r>
            <a:r>
              <a:rPr lang="en-US" sz="2500" dirty="0" smtClean="0"/>
              <a:t> </a:t>
            </a:r>
            <a:r>
              <a:rPr lang="en-US" sz="2500" dirty="0" err="1" smtClean="0"/>
              <a:t>đầu</a:t>
            </a:r>
            <a:r>
              <a:rPr lang="en-US" sz="2500" dirty="0" smtClean="0"/>
              <a:t> </a:t>
            </a:r>
            <a:r>
              <a:rPr lang="en-US" sz="2500" dirty="0" err="1" smtClean="0"/>
              <a:t>tư</a:t>
            </a:r>
            <a:r>
              <a:rPr lang="en-US" sz="2500" dirty="0" smtClean="0"/>
              <a:t>, </a:t>
            </a:r>
            <a:r>
              <a:rPr lang="en-US" sz="2500" dirty="0" err="1" smtClean="0"/>
              <a:t>mua</a:t>
            </a:r>
            <a:r>
              <a:rPr lang="en-US" sz="2500" dirty="0" smtClean="0"/>
              <a:t> </a:t>
            </a:r>
            <a:r>
              <a:rPr lang="en-US" sz="2500" dirty="0" err="1" smtClean="0"/>
              <a:t>sắm</a:t>
            </a:r>
            <a:r>
              <a:rPr lang="en-US" sz="2500" dirty="0" smtClean="0"/>
              <a:t> TSCĐ, </a:t>
            </a:r>
            <a:r>
              <a:rPr lang="en-US" sz="2500" dirty="0" err="1" smtClean="0"/>
              <a:t>nguyên</a:t>
            </a:r>
            <a:r>
              <a:rPr lang="en-US" sz="2500" dirty="0" smtClean="0"/>
              <a:t> </a:t>
            </a:r>
            <a:r>
              <a:rPr lang="en-US" sz="2500" dirty="0" err="1" smtClean="0"/>
              <a:t>vật</a:t>
            </a:r>
            <a:r>
              <a:rPr lang="en-US" sz="2500" dirty="0" smtClean="0"/>
              <a:t> </a:t>
            </a:r>
            <a:r>
              <a:rPr lang="en-US" sz="2500" dirty="0" err="1" smtClean="0"/>
              <a:t>liệu</a:t>
            </a:r>
            <a:r>
              <a:rPr lang="en-US" sz="2500" dirty="0" smtClean="0"/>
              <a:t>, CCDC </a:t>
            </a:r>
            <a:r>
              <a:rPr lang="en-US" sz="2500" dirty="0" err="1" smtClean="0"/>
              <a:t>dùng</a:t>
            </a:r>
            <a:r>
              <a:rPr lang="en-US" sz="2500" dirty="0" smtClean="0"/>
              <a:t> </a:t>
            </a:r>
            <a:r>
              <a:rPr lang="en-US" sz="2500" dirty="0" err="1" smtClean="0"/>
              <a:t>cho</a:t>
            </a:r>
            <a:r>
              <a:rPr lang="en-US" sz="2500" dirty="0" smtClean="0"/>
              <a:t> </a:t>
            </a:r>
            <a:r>
              <a:rPr lang="en-US" sz="2500" dirty="0" err="1" smtClean="0"/>
              <a:t>hoạt</a:t>
            </a:r>
            <a:r>
              <a:rPr lang="en-US" sz="2500" dirty="0" smtClean="0"/>
              <a:t> </a:t>
            </a:r>
            <a:r>
              <a:rPr lang="en-US" sz="2500" dirty="0" err="1" smtClean="0"/>
              <a:t>động</a:t>
            </a:r>
            <a:r>
              <a:rPr lang="en-US" sz="2500" dirty="0" smtClean="0"/>
              <a:t> </a:t>
            </a:r>
            <a:r>
              <a:rPr lang="en-US" sz="2500" dirty="0" err="1" smtClean="0"/>
              <a:t>thu</a:t>
            </a:r>
            <a:r>
              <a:rPr lang="en-US" sz="2500" dirty="0" smtClean="0"/>
              <a:t> </a:t>
            </a:r>
            <a:r>
              <a:rPr lang="en-US" sz="2500" dirty="0" err="1" smtClean="0"/>
              <a:t>phí</a:t>
            </a:r>
            <a:r>
              <a:rPr lang="en-US" sz="2500" dirty="0" smtClean="0"/>
              <a:t>.</a:t>
            </a:r>
          </a:p>
          <a:p>
            <a:pPr marL="0" indent="0">
              <a:buNone/>
            </a:pPr>
            <a:endParaRPr lang="en-US" dirty="0"/>
          </a:p>
        </p:txBody>
      </p:sp>
    </p:spTree>
    <p:extLst>
      <p:ext uri="{BB962C8B-B14F-4D97-AF65-F5344CB8AC3E}">
        <p14:creationId xmlns="" xmlns:p14="http://schemas.microsoft.com/office/powerpoint/2010/main" val="3538174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123825"/>
            <a:ext cx="9063037" cy="9144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514</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THU PHÍ ĐƯỢC KHẤU TRỪ, ĐỂ LẠI</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94531" y="1419225"/>
            <a:ext cx="8534400" cy="5410200"/>
          </a:xfrm>
        </p:spPr>
        <p:txBody>
          <a:bodyPr/>
          <a:lstStyle/>
          <a:p>
            <a:pPr marL="0" indent="0">
              <a:buNone/>
            </a:pPr>
            <a:r>
              <a:rPr lang="en-US" sz="2800" dirty="0" smtClean="0"/>
              <a:t>TK 514 </a:t>
            </a:r>
            <a:r>
              <a:rPr lang="en-US" sz="2800" dirty="0" err="1" smtClean="0"/>
              <a:t>phản</a:t>
            </a:r>
            <a:r>
              <a:rPr lang="en-US" sz="2800" dirty="0" smtClean="0"/>
              <a:t> </a:t>
            </a:r>
            <a:r>
              <a:rPr lang="en-US" sz="2800" dirty="0" err="1" smtClean="0"/>
              <a:t>ánh</a:t>
            </a:r>
            <a:r>
              <a:rPr lang="en-US" sz="2800" dirty="0" smtClean="0"/>
              <a:t> </a:t>
            </a:r>
            <a:r>
              <a:rPr lang="en-US" sz="2800" dirty="0" err="1" smtClean="0"/>
              <a:t>các</a:t>
            </a:r>
            <a:r>
              <a:rPr lang="en-US" sz="2800" dirty="0" smtClean="0"/>
              <a:t> </a:t>
            </a:r>
            <a:r>
              <a:rPr lang="en-US" sz="2800" dirty="0" err="1" smtClean="0"/>
              <a:t>khoản</a:t>
            </a:r>
            <a:r>
              <a:rPr lang="en-US" sz="2800" dirty="0" smtClean="0"/>
              <a:t> </a:t>
            </a:r>
            <a:r>
              <a:rPr lang="en-US" sz="2800" dirty="0" err="1" smtClean="0"/>
              <a:t>thu</a:t>
            </a:r>
            <a:r>
              <a:rPr lang="en-US" sz="2800" dirty="0" smtClean="0"/>
              <a:t> </a:t>
            </a:r>
            <a:r>
              <a:rPr lang="en-US" sz="2800" dirty="0" err="1" smtClean="0"/>
              <a:t>được</a:t>
            </a:r>
            <a:r>
              <a:rPr lang="en-US" sz="2800" dirty="0" smtClean="0"/>
              <a:t> </a:t>
            </a:r>
            <a:r>
              <a:rPr lang="en-US" sz="2800" dirty="0" err="1" smtClean="0"/>
              <a:t>từ</a:t>
            </a:r>
            <a:r>
              <a:rPr lang="en-US" sz="2800" dirty="0" smtClean="0"/>
              <a:t> </a:t>
            </a:r>
            <a:r>
              <a:rPr lang="en-US" sz="2800" dirty="0" err="1" smtClean="0"/>
              <a:t>hoạt</a:t>
            </a:r>
            <a:r>
              <a:rPr lang="en-US" sz="2800" dirty="0" smtClean="0"/>
              <a:t> </a:t>
            </a:r>
            <a:r>
              <a:rPr lang="en-US" sz="2800" dirty="0" err="1" smtClean="0"/>
              <a:t>động</a:t>
            </a:r>
            <a:r>
              <a:rPr lang="en-US" sz="2800" dirty="0" smtClean="0"/>
              <a:t> </a:t>
            </a:r>
            <a:r>
              <a:rPr lang="en-US" sz="2800" dirty="0" err="1" smtClean="0"/>
              <a:t>dịch</a:t>
            </a:r>
            <a:r>
              <a:rPr lang="en-US" sz="2800" dirty="0" smtClean="0"/>
              <a:t> </a:t>
            </a:r>
            <a:r>
              <a:rPr lang="en-US" sz="2800" dirty="0" err="1" smtClean="0"/>
              <a:t>vụ</a:t>
            </a:r>
            <a:r>
              <a:rPr lang="en-US" sz="2800" dirty="0" smtClean="0"/>
              <a:t> do </a:t>
            </a:r>
            <a:r>
              <a:rPr lang="en-US" sz="2800" dirty="0" err="1" smtClean="0"/>
              <a:t>cơ</a:t>
            </a:r>
            <a:r>
              <a:rPr lang="en-US" sz="2800" dirty="0" smtClean="0"/>
              <a:t> </a:t>
            </a:r>
            <a:r>
              <a:rPr lang="en-US" sz="2800" dirty="0" err="1" smtClean="0"/>
              <a:t>quan</a:t>
            </a:r>
            <a:r>
              <a:rPr lang="en-US" sz="2800" dirty="0" smtClean="0"/>
              <a:t> </a:t>
            </a:r>
            <a:r>
              <a:rPr lang="en-US" sz="2800" dirty="0" err="1" smtClean="0"/>
              <a:t>nhà</a:t>
            </a:r>
            <a:r>
              <a:rPr lang="en-US" sz="2800" dirty="0" smtClean="0"/>
              <a:t> </a:t>
            </a:r>
            <a:r>
              <a:rPr lang="en-US" sz="2800" dirty="0" err="1" smtClean="0"/>
              <a:t>nước</a:t>
            </a:r>
            <a:r>
              <a:rPr lang="en-US" sz="2800" dirty="0" smtClean="0"/>
              <a:t> </a:t>
            </a:r>
            <a:r>
              <a:rPr lang="en-US" sz="2800" dirty="0" err="1" smtClean="0"/>
              <a:t>thực</a:t>
            </a:r>
            <a:r>
              <a:rPr lang="en-US" sz="2800" dirty="0" smtClean="0"/>
              <a:t> </a:t>
            </a:r>
            <a:r>
              <a:rPr lang="en-US" sz="2800" dirty="0" err="1" smtClean="0"/>
              <a:t>hiện</a:t>
            </a:r>
            <a:r>
              <a:rPr lang="en-US" sz="2800" dirty="0" smtClean="0"/>
              <a:t> </a:t>
            </a:r>
            <a:r>
              <a:rPr lang="en-US" sz="2800" dirty="0" err="1" smtClean="0"/>
              <a:t>hoặc</a:t>
            </a:r>
            <a:r>
              <a:rPr lang="en-US" sz="2800" dirty="0" smtClean="0"/>
              <a:t> </a:t>
            </a:r>
            <a:r>
              <a:rPr lang="en-US" sz="2800" dirty="0" err="1" smtClean="0"/>
              <a:t>số</a:t>
            </a:r>
            <a:r>
              <a:rPr lang="en-US" sz="2800" dirty="0" smtClean="0"/>
              <a:t> </a:t>
            </a:r>
            <a:r>
              <a:rPr lang="en-US" sz="2800" dirty="0" err="1" smtClean="0"/>
              <a:t>phí</a:t>
            </a:r>
            <a:r>
              <a:rPr lang="en-US" sz="2800" dirty="0" smtClean="0"/>
              <a:t> </a:t>
            </a:r>
            <a:r>
              <a:rPr lang="en-US" sz="2800" dirty="0" err="1" smtClean="0"/>
              <a:t>đơn</a:t>
            </a:r>
            <a:r>
              <a:rPr lang="en-US" sz="2800" dirty="0" smtClean="0"/>
              <a:t> </a:t>
            </a:r>
            <a:r>
              <a:rPr lang="en-US" sz="2800" dirty="0" err="1" smtClean="0"/>
              <a:t>vị</a:t>
            </a:r>
            <a:r>
              <a:rPr lang="en-US" sz="2800" dirty="0" smtClean="0"/>
              <a:t> </a:t>
            </a:r>
            <a:r>
              <a:rPr lang="en-US" sz="2800" dirty="0" err="1" smtClean="0"/>
              <a:t>đã</a:t>
            </a:r>
            <a:r>
              <a:rPr lang="en-US" sz="2800" dirty="0" smtClean="0"/>
              <a:t> </a:t>
            </a:r>
            <a:r>
              <a:rPr lang="en-US" sz="2800" dirty="0" err="1" smtClean="0"/>
              <a:t>thu</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theo</a:t>
            </a:r>
            <a:r>
              <a:rPr lang="en-US" sz="2800" dirty="0" smtClean="0"/>
              <a:t> </a:t>
            </a:r>
            <a:r>
              <a:rPr lang="en-US" sz="2800" dirty="0" err="1" smtClean="0"/>
              <a:t>quy</a:t>
            </a:r>
            <a:r>
              <a:rPr lang="en-US" sz="2800" dirty="0" smtClean="0"/>
              <a:t> </a:t>
            </a:r>
            <a:r>
              <a:rPr lang="en-US" sz="2800" dirty="0" err="1" smtClean="0"/>
              <a:t>định</a:t>
            </a:r>
            <a:r>
              <a:rPr lang="en-US" sz="2800" dirty="0" smtClean="0"/>
              <a:t>.</a:t>
            </a:r>
          </a:p>
          <a:p>
            <a:pPr lvl="1"/>
            <a:r>
              <a:rPr lang="en-US" sz="2800" dirty="0" err="1" smtClean="0"/>
              <a:t>Bên</a:t>
            </a:r>
            <a:r>
              <a:rPr lang="en-US" sz="2800" dirty="0" smtClean="0"/>
              <a:t> </a:t>
            </a:r>
            <a:r>
              <a:rPr lang="en-US" sz="2800" dirty="0" err="1" smtClean="0"/>
              <a:t>Có</a:t>
            </a:r>
            <a:r>
              <a:rPr lang="en-US" sz="2800" dirty="0" smtClean="0"/>
              <a:t>: </a:t>
            </a:r>
            <a:r>
              <a:rPr lang="en-US" sz="2800" dirty="0" err="1" smtClean="0"/>
              <a:t>Số</a:t>
            </a:r>
            <a:r>
              <a:rPr lang="en-US" sz="2800" dirty="0" smtClean="0"/>
              <a:t> </a:t>
            </a:r>
            <a:r>
              <a:rPr lang="en-US" sz="2800" dirty="0" err="1" smtClean="0"/>
              <a:t>thu</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tương</a:t>
            </a:r>
            <a:r>
              <a:rPr lang="en-US" sz="2800" dirty="0" smtClean="0"/>
              <a:t> </a:t>
            </a:r>
            <a:r>
              <a:rPr lang="en-US" sz="2800" dirty="0" err="1" smtClean="0"/>
              <a:t>ứng</a:t>
            </a:r>
            <a:r>
              <a:rPr lang="en-US" sz="2800" dirty="0" smtClean="0"/>
              <a:t> </a:t>
            </a:r>
            <a:r>
              <a:rPr lang="en-US" sz="2800" dirty="0" err="1" smtClean="0"/>
              <a:t>với</a:t>
            </a:r>
            <a:r>
              <a:rPr lang="en-US" sz="2800" dirty="0" smtClean="0"/>
              <a:t> </a:t>
            </a:r>
            <a:r>
              <a:rPr lang="en-US" sz="2800" dirty="0" err="1" smtClean="0"/>
              <a:t>số</a:t>
            </a:r>
            <a:r>
              <a:rPr lang="en-US" sz="2800" dirty="0" smtClean="0"/>
              <a:t> </a:t>
            </a:r>
            <a:r>
              <a:rPr lang="en-US" sz="2800" dirty="0" err="1" smtClean="0"/>
              <a:t>đã</a:t>
            </a:r>
            <a:r>
              <a:rPr lang="en-US" sz="2800" dirty="0" smtClean="0"/>
              <a:t> chi </a:t>
            </a:r>
            <a:r>
              <a:rPr lang="en-US" sz="2800" dirty="0" err="1" smtClean="0"/>
              <a:t>từ</a:t>
            </a:r>
            <a:r>
              <a:rPr lang="en-US" sz="2800" dirty="0" smtClean="0"/>
              <a:t> </a:t>
            </a:r>
            <a:r>
              <a:rPr lang="en-US" sz="2800" dirty="0" err="1" smtClean="0"/>
              <a:t>nguồn</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a:t> </a:t>
            </a:r>
            <a:r>
              <a:rPr lang="en-US" sz="2800" dirty="0" err="1" smtClean="0"/>
              <a:t>theo</a:t>
            </a:r>
            <a:r>
              <a:rPr lang="en-US" sz="2800" dirty="0" smtClean="0"/>
              <a:t> </a:t>
            </a:r>
            <a:r>
              <a:rPr lang="en-US" sz="2800" dirty="0" err="1" smtClean="0"/>
              <a:t>quy</a:t>
            </a:r>
            <a:r>
              <a:rPr lang="en-US" sz="2800" dirty="0" smtClean="0"/>
              <a:t> </a:t>
            </a:r>
            <a:r>
              <a:rPr lang="en-US" sz="2800" dirty="0" err="1" smtClean="0"/>
              <a:t>định</a:t>
            </a:r>
            <a:r>
              <a:rPr lang="en-US" sz="2800" dirty="0" smtClean="0"/>
              <a:t> </a:t>
            </a:r>
            <a:r>
              <a:rPr lang="en-US" sz="2800" dirty="0" err="1" smtClean="0"/>
              <a:t>phát</a:t>
            </a:r>
            <a:r>
              <a:rPr lang="en-US" sz="2800" dirty="0" smtClean="0"/>
              <a:t> </a:t>
            </a:r>
            <a:r>
              <a:rPr lang="en-US" sz="2800" dirty="0" err="1" smtClean="0"/>
              <a:t>sinh</a:t>
            </a:r>
            <a:r>
              <a:rPr lang="en-US" sz="2800" dirty="0" smtClean="0"/>
              <a:t> </a:t>
            </a:r>
            <a:r>
              <a:rPr lang="en-US" sz="2800" dirty="0" err="1" smtClean="0"/>
              <a:t>trong</a:t>
            </a:r>
            <a:r>
              <a:rPr lang="en-US" sz="2800" dirty="0" smtClean="0"/>
              <a:t> </a:t>
            </a:r>
            <a:r>
              <a:rPr lang="en-US" sz="2800" dirty="0" err="1" smtClean="0"/>
              <a:t>kỳ</a:t>
            </a:r>
            <a:r>
              <a:rPr lang="en-US" sz="2800" dirty="0" smtClean="0"/>
              <a:t>.</a:t>
            </a:r>
          </a:p>
          <a:p>
            <a:pPr lvl="1"/>
            <a:r>
              <a:rPr lang="en-US" sz="2800" dirty="0" err="1" smtClean="0"/>
              <a:t>Bên</a:t>
            </a:r>
            <a:r>
              <a:rPr lang="en-US" sz="2800" dirty="0" smtClean="0"/>
              <a:t> </a:t>
            </a:r>
            <a:r>
              <a:rPr lang="en-US" sz="2800" dirty="0" err="1" smtClean="0"/>
              <a:t>Nợ</a:t>
            </a:r>
            <a:r>
              <a:rPr lang="en-US" sz="2800" dirty="0" smtClean="0"/>
              <a:t>: </a:t>
            </a:r>
            <a:r>
              <a:rPr lang="en-US" sz="2800" dirty="0" err="1" smtClean="0"/>
              <a:t>Các</a:t>
            </a:r>
            <a:r>
              <a:rPr lang="en-US" sz="2800" dirty="0" smtClean="0"/>
              <a:t> </a:t>
            </a:r>
            <a:r>
              <a:rPr lang="en-US" sz="2800" dirty="0" err="1" smtClean="0"/>
              <a:t>khoản</a:t>
            </a:r>
            <a:r>
              <a:rPr lang="en-US" sz="2800" dirty="0" smtClean="0"/>
              <a:t> </a:t>
            </a:r>
            <a:r>
              <a:rPr lang="en-US" sz="2800" dirty="0" err="1" smtClean="0"/>
              <a:t>được</a:t>
            </a:r>
            <a:r>
              <a:rPr lang="en-US" sz="2800" dirty="0" smtClean="0"/>
              <a:t> </a:t>
            </a:r>
            <a:r>
              <a:rPr lang="en-US" sz="2800" dirty="0" err="1" smtClean="0"/>
              <a:t>phép</a:t>
            </a:r>
            <a:r>
              <a:rPr lang="en-US" sz="2800" dirty="0" smtClean="0"/>
              <a:t> </a:t>
            </a:r>
            <a:r>
              <a:rPr lang="en-US" sz="2800" dirty="0" err="1" smtClean="0"/>
              <a:t>ghi</a:t>
            </a:r>
            <a:r>
              <a:rPr lang="en-US" sz="2800" dirty="0" smtClean="0"/>
              <a:t> </a:t>
            </a:r>
            <a:r>
              <a:rPr lang="en-US" sz="2800" dirty="0" err="1" smtClean="0"/>
              <a:t>giảm</a:t>
            </a:r>
            <a:r>
              <a:rPr lang="en-US" sz="2800" dirty="0" smtClean="0"/>
              <a:t> </a:t>
            </a:r>
            <a:r>
              <a:rPr lang="en-US" sz="2800" dirty="0" err="1" smtClean="0"/>
              <a:t>thu</a:t>
            </a:r>
            <a:r>
              <a:rPr lang="en-US" sz="2800" dirty="0" smtClean="0"/>
              <a:t> </a:t>
            </a:r>
            <a:r>
              <a:rPr lang="en-US" sz="2800" dirty="0" err="1" smtClean="0"/>
              <a:t>hoặc</a:t>
            </a:r>
            <a:r>
              <a:rPr lang="en-US" sz="2800" dirty="0" smtClean="0"/>
              <a:t> </a:t>
            </a:r>
            <a:r>
              <a:rPr lang="en-US" sz="2800" dirty="0" err="1" smtClean="0"/>
              <a:t>số</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kết</a:t>
            </a:r>
            <a:r>
              <a:rPr lang="en-US" sz="2800" dirty="0" smtClean="0"/>
              <a:t> </a:t>
            </a:r>
            <a:r>
              <a:rPr lang="en-US" sz="2800" dirty="0" err="1" smtClean="0"/>
              <a:t>chuyển</a:t>
            </a:r>
            <a:r>
              <a:rPr lang="en-US" sz="2800" dirty="0" smtClean="0"/>
              <a:t> </a:t>
            </a:r>
            <a:r>
              <a:rPr lang="en-US" sz="2800" dirty="0" err="1" smtClean="0"/>
              <a:t>cuối</a:t>
            </a:r>
            <a:r>
              <a:rPr lang="en-US" sz="2800" dirty="0" smtClean="0"/>
              <a:t> </a:t>
            </a:r>
            <a:r>
              <a:rPr lang="en-US" sz="2800" dirty="0" err="1" smtClean="0"/>
              <a:t>kỳ</a:t>
            </a:r>
            <a:r>
              <a:rPr lang="en-US" sz="2800" dirty="0" smtClean="0"/>
              <a:t> </a:t>
            </a:r>
            <a:r>
              <a:rPr lang="en-US" sz="2800" dirty="0" err="1" smtClean="0"/>
              <a:t>để</a:t>
            </a:r>
            <a:r>
              <a:rPr lang="en-US" sz="2800" dirty="0" smtClean="0"/>
              <a:t> </a:t>
            </a:r>
            <a:r>
              <a:rPr lang="en-US" sz="2800" dirty="0" err="1" smtClean="0"/>
              <a:t>xác</a:t>
            </a:r>
            <a:r>
              <a:rPr lang="en-US" sz="2800" dirty="0" smtClean="0"/>
              <a:t> </a:t>
            </a:r>
            <a:r>
              <a:rPr lang="en-US" sz="2800" dirty="0" err="1" smtClean="0"/>
              <a:t>định</a:t>
            </a:r>
            <a:r>
              <a:rPr lang="en-US" sz="2800" dirty="0" smtClean="0"/>
              <a:t> </a:t>
            </a:r>
            <a:r>
              <a:rPr lang="en-US" sz="2800" dirty="0" err="1" smtClean="0"/>
              <a:t>kết</a:t>
            </a:r>
            <a:r>
              <a:rPr lang="en-US" sz="2800" dirty="0" smtClean="0"/>
              <a:t> </a:t>
            </a:r>
            <a:r>
              <a:rPr lang="en-US" sz="2800" dirty="0" err="1" smtClean="0"/>
              <a:t>quả</a:t>
            </a:r>
            <a:r>
              <a:rPr lang="en-US" sz="2800" dirty="0" smtClean="0"/>
              <a:t> </a:t>
            </a:r>
            <a:r>
              <a:rPr lang="en-US" sz="2800" dirty="0" err="1" smtClean="0"/>
              <a:t>hoạt</a:t>
            </a:r>
            <a:r>
              <a:rPr lang="en-US" sz="2800" dirty="0" smtClean="0"/>
              <a:t> </a:t>
            </a:r>
            <a:r>
              <a:rPr lang="en-US" sz="2800" dirty="0" err="1" smtClean="0"/>
              <a:t>động</a:t>
            </a:r>
            <a:endParaRPr lang="en-US" sz="2800" dirty="0"/>
          </a:p>
        </p:txBody>
      </p:sp>
    </p:spTree>
    <p:extLst>
      <p:ext uri="{BB962C8B-B14F-4D97-AF65-F5344CB8AC3E}">
        <p14:creationId xmlns="" xmlns:p14="http://schemas.microsoft.com/office/powerpoint/2010/main" val="3189754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1117600"/>
          </a:xfrm>
        </p:spPr>
        <p:txBody>
          <a:bodyPr/>
          <a:lstStyle/>
          <a:p>
            <a:r>
              <a:rPr lang="en-US" dirty="0" smtClean="0">
                <a:latin typeface="Times New Roman" pitchFamily="18" charset="0"/>
                <a:cs typeface="Times New Roman" pitchFamily="18" charset="0"/>
              </a:rPr>
              <a:t>TK 3663 – PHÍ ĐƯỢC KHẤU TRỪ, ĐỂ LẠI</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CÁC KHOẢN NHẬN TRƯỚC CHƯA GHI THU</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3238" y="1571625"/>
            <a:ext cx="8861425" cy="4578350"/>
          </a:xfrm>
        </p:spPr>
        <p:txBody>
          <a:bodyPr/>
          <a:lstStyle/>
          <a:p>
            <a:pPr marL="0" indent="0">
              <a:buNone/>
            </a:pPr>
            <a:r>
              <a:rPr lang="en-US" sz="2800" dirty="0" err="1" smtClean="0"/>
              <a:t>Phản</a:t>
            </a:r>
            <a:r>
              <a:rPr lang="en-US" sz="2800" dirty="0" smtClean="0"/>
              <a:t> </a:t>
            </a:r>
            <a:r>
              <a:rPr lang="en-US" sz="2800" dirty="0" err="1" smtClean="0"/>
              <a:t>ánh</a:t>
            </a:r>
            <a:r>
              <a:rPr lang="en-US" sz="2800" dirty="0" smtClean="0"/>
              <a:t> </a:t>
            </a:r>
            <a:r>
              <a:rPr lang="en-US" sz="2800" dirty="0" err="1" smtClean="0"/>
              <a:t>các</a:t>
            </a:r>
            <a:r>
              <a:rPr lang="en-US" sz="2800" dirty="0" smtClean="0"/>
              <a:t> </a:t>
            </a:r>
            <a:r>
              <a:rPr lang="en-US" sz="2800" dirty="0" err="1" smtClean="0"/>
              <a:t>khoản</a:t>
            </a:r>
            <a:r>
              <a:rPr lang="en-US" sz="2800" dirty="0" smtClean="0"/>
              <a:t> </a:t>
            </a:r>
            <a:r>
              <a:rPr lang="en-US" sz="2800" dirty="0" err="1" smtClean="0"/>
              <a:t>phí</a:t>
            </a:r>
            <a:r>
              <a:rPr lang="en-US" sz="2800" dirty="0" smtClean="0"/>
              <a:t>, </a:t>
            </a:r>
            <a:r>
              <a:rPr lang="en-US" sz="2800" dirty="0" err="1" smtClean="0"/>
              <a:t>lệ</a:t>
            </a:r>
            <a:r>
              <a:rPr lang="en-US" sz="2800" dirty="0" smtClean="0"/>
              <a:t> </a:t>
            </a:r>
            <a:r>
              <a:rPr lang="en-US" sz="2800" dirty="0" err="1" smtClean="0"/>
              <a:t>phí</a:t>
            </a:r>
            <a:r>
              <a:rPr lang="en-US" sz="2800" dirty="0" smtClean="0"/>
              <a:t> </a:t>
            </a:r>
            <a:r>
              <a:rPr lang="en-US" sz="2800" dirty="0" err="1" smtClean="0"/>
              <a:t>thu</a:t>
            </a:r>
            <a:r>
              <a:rPr lang="en-US" sz="2800" dirty="0" smtClean="0"/>
              <a:t> </a:t>
            </a:r>
            <a:r>
              <a:rPr lang="en-US" sz="2800" dirty="0" err="1" smtClean="0"/>
              <a:t>được</a:t>
            </a:r>
            <a:r>
              <a:rPr lang="en-US" sz="2800" dirty="0" smtClean="0"/>
              <a:t> </a:t>
            </a:r>
            <a:r>
              <a:rPr lang="en-US" sz="2800" dirty="0" err="1" smtClean="0"/>
              <a:t>nhưng</a:t>
            </a:r>
            <a:r>
              <a:rPr lang="en-US" sz="2800" dirty="0" smtClean="0"/>
              <a:t> </a:t>
            </a:r>
            <a:r>
              <a:rPr lang="en-US" sz="2800" dirty="0" err="1" smtClean="0"/>
              <a:t>chưa</a:t>
            </a:r>
            <a:r>
              <a:rPr lang="en-US" sz="2800" dirty="0" smtClean="0"/>
              <a:t> </a:t>
            </a:r>
            <a:r>
              <a:rPr lang="en-US" sz="2800" dirty="0" err="1" smtClean="0"/>
              <a:t>ghi</a:t>
            </a:r>
            <a:r>
              <a:rPr lang="en-US" sz="2800" dirty="0" smtClean="0"/>
              <a:t> </a:t>
            </a:r>
            <a:r>
              <a:rPr lang="en-US" sz="2800" dirty="0" err="1" smtClean="0"/>
              <a:t>nhận</a:t>
            </a:r>
            <a:r>
              <a:rPr lang="en-US" sz="2800" dirty="0" smtClean="0"/>
              <a:t> </a:t>
            </a:r>
            <a:r>
              <a:rPr lang="en-US" sz="2800" dirty="0" err="1" smtClean="0"/>
              <a:t>doanh</a:t>
            </a:r>
            <a:r>
              <a:rPr lang="en-US" sz="2800" dirty="0" smtClean="0"/>
              <a:t> </a:t>
            </a:r>
            <a:r>
              <a:rPr lang="en-US" sz="2800" dirty="0" err="1" smtClean="0"/>
              <a:t>thu</a:t>
            </a:r>
            <a:r>
              <a:rPr lang="en-US" sz="2800" dirty="0" smtClean="0"/>
              <a:t> </a:t>
            </a:r>
            <a:r>
              <a:rPr lang="en-US" sz="2800" dirty="0" err="1" smtClean="0"/>
              <a:t>ngay</a:t>
            </a:r>
            <a:r>
              <a:rPr lang="en-US" sz="2800" dirty="0" smtClean="0"/>
              <a:t> do </a:t>
            </a:r>
            <a:r>
              <a:rPr lang="en-US" sz="2800" dirty="0" err="1" smtClean="0"/>
              <a:t>khoản</a:t>
            </a:r>
            <a:r>
              <a:rPr lang="en-US" sz="2800" dirty="0" smtClean="0"/>
              <a:t> </a:t>
            </a:r>
            <a:r>
              <a:rPr lang="en-US" sz="2800" dirty="0" err="1" smtClean="0"/>
              <a:t>thu</a:t>
            </a:r>
            <a:r>
              <a:rPr lang="en-US" sz="2800" dirty="0" smtClean="0"/>
              <a:t> </a:t>
            </a:r>
            <a:r>
              <a:rPr lang="en-US" sz="2800" dirty="0" err="1" smtClean="0"/>
              <a:t>này</a:t>
            </a:r>
            <a:r>
              <a:rPr lang="en-US" sz="2800" dirty="0" smtClean="0"/>
              <a:t> </a:t>
            </a:r>
            <a:r>
              <a:rPr lang="en-US" sz="2800" dirty="0" err="1" smtClean="0"/>
              <a:t>được</a:t>
            </a:r>
            <a:r>
              <a:rPr lang="en-US" sz="2800" dirty="0" smtClean="0"/>
              <a:t> </a:t>
            </a:r>
            <a:r>
              <a:rPr lang="en-US" sz="2800" dirty="0" err="1" smtClean="0"/>
              <a:t>phân</a:t>
            </a:r>
            <a:r>
              <a:rPr lang="en-US" sz="2800" dirty="0" smtClean="0"/>
              <a:t> </a:t>
            </a:r>
            <a:r>
              <a:rPr lang="en-US" sz="2800" dirty="0" err="1" smtClean="0"/>
              <a:t>bổ</a:t>
            </a:r>
            <a:r>
              <a:rPr lang="en-US" sz="2800" dirty="0" smtClean="0"/>
              <a:t> </a:t>
            </a:r>
            <a:r>
              <a:rPr lang="en-US" sz="2800" dirty="0" err="1" smtClean="0"/>
              <a:t>cho</a:t>
            </a:r>
            <a:r>
              <a:rPr lang="en-US" sz="2800" dirty="0" smtClean="0"/>
              <a:t> </a:t>
            </a:r>
            <a:r>
              <a:rPr lang="en-US" sz="2800" dirty="0" err="1" smtClean="0"/>
              <a:t>nhiều</a:t>
            </a:r>
            <a:r>
              <a:rPr lang="en-US" sz="2800" dirty="0" smtClean="0"/>
              <a:t> </a:t>
            </a:r>
            <a:r>
              <a:rPr lang="en-US" sz="2800" dirty="0" err="1" smtClean="0"/>
              <a:t>kỳ</a:t>
            </a:r>
            <a:r>
              <a:rPr lang="en-US" sz="2800" dirty="0" smtClean="0"/>
              <a:t> </a:t>
            </a:r>
            <a:r>
              <a:rPr lang="en-US" sz="2800" dirty="0" err="1" smtClean="0"/>
              <a:t>tiếp</a:t>
            </a:r>
            <a:r>
              <a:rPr lang="en-US" sz="2800" dirty="0" smtClean="0"/>
              <a:t> </a:t>
            </a:r>
            <a:r>
              <a:rPr lang="en-US" sz="2800" dirty="0" err="1" smtClean="0"/>
              <a:t>theo</a:t>
            </a:r>
            <a:r>
              <a:rPr lang="en-US" sz="2800" dirty="0" smtClean="0"/>
              <a:t> </a:t>
            </a:r>
            <a:r>
              <a:rPr lang="en-US" sz="2800" dirty="0" err="1" smtClean="0"/>
              <a:t>mặc</a:t>
            </a:r>
            <a:r>
              <a:rPr lang="en-US" sz="2800" dirty="0" smtClean="0"/>
              <a:t> </a:t>
            </a:r>
            <a:r>
              <a:rPr lang="en-US" sz="2800" dirty="0" err="1" smtClean="0"/>
              <a:t>dù</a:t>
            </a:r>
            <a:r>
              <a:rPr lang="en-US" sz="2800" dirty="0" smtClean="0"/>
              <a:t> </a:t>
            </a:r>
            <a:r>
              <a:rPr lang="en-US" sz="2800" dirty="0" err="1" smtClean="0"/>
              <a:t>đã</a:t>
            </a:r>
            <a:r>
              <a:rPr lang="en-US" sz="2800" dirty="0" smtClean="0"/>
              <a:t> </a:t>
            </a:r>
            <a:r>
              <a:rPr lang="en-US" sz="2800" dirty="0" err="1" smtClean="0"/>
              <a:t>được</a:t>
            </a:r>
            <a:r>
              <a:rPr lang="en-US" sz="2800" dirty="0" smtClean="0"/>
              <a:t> </a:t>
            </a:r>
            <a:r>
              <a:rPr lang="en-US" sz="2800" dirty="0" err="1" smtClean="0"/>
              <a:t>quyết</a:t>
            </a:r>
            <a:r>
              <a:rPr lang="en-US" sz="2800" dirty="0" smtClean="0"/>
              <a:t> </a:t>
            </a:r>
            <a:r>
              <a:rPr lang="en-US" sz="2800" dirty="0" err="1" smtClean="0"/>
              <a:t>toán</a:t>
            </a:r>
            <a:r>
              <a:rPr lang="en-US" sz="2800" dirty="0" smtClean="0"/>
              <a:t> </a:t>
            </a:r>
            <a:r>
              <a:rPr lang="en-US" sz="2800" dirty="0" err="1" smtClean="0"/>
              <a:t>với</a:t>
            </a:r>
            <a:r>
              <a:rPr lang="en-US" sz="2800" dirty="0" smtClean="0"/>
              <a:t> NSNN </a:t>
            </a:r>
            <a:r>
              <a:rPr lang="en-US" sz="2800" dirty="0" err="1" smtClean="0"/>
              <a:t>toàn</a:t>
            </a:r>
            <a:r>
              <a:rPr lang="en-US" sz="2800" dirty="0" smtClean="0"/>
              <a:t> </a:t>
            </a:r>
            <a:r>
              <a:rPr lang="en-US" sz="2800" dirty="0" err="1" smtClean="0"/>
              <a:t>bộ</a:t>
            </a:r>
            <a:r>
              <a:rPr lang="en-US" sz="2800" dirty="0" smtClean="0"/>
              <a:t> </a:t>
            </a:r>
            <a:r>
              <a:rPr lang="en-US" sz="2800" dirty="0" err="1" smtClean="0"/>
              <a:t>số</a:t>
            </a:r>
            <a:r>
              <a:rPr lang="en-US" sz="2800" dirty="0" smtClean="0"/>
              <a:t> </a:t>
            </a:r>
            <a:r>
              <a:rPr lang="en-US" sz="2800" dirty="0" err="1" smtClean="0"/>
              <a:t>đã</a:t>
            </a:r>
            <a:r>
              <a:rPr lang="en-US" sz="2800" dirty="0" smtClean="0"/>
              <a:t> </a:t>
            </a:r>
            <a:r>
              <a:rPr lang="en-US" sz="2800" dirty="0" err="1" smtClean="0"/>
              <a:t>sử</a:t>
            </a:r>
            <a:r>
              <a:rPr lang="en-US" sz="2800" dirty="0" smtClean="0"/>
              <a:t> </a:t>
            </a:r>
            <a:r>
              <a:rPr lang="en-US" sz="2800" dirty="0" err="1" smtClean="0"/>
              <a:t>dụng</a:t>
            </a:r>
            <a:r>
              <a:rPr lang="en-US" sz="2800" dirty="0" smtClean="0"/>
              <a:t> </a:t>
            </a:r>
          </a:p>
          <a:p>
            <a:pPr marL="457200" indent="-457200">
              <a:buFont typeface="+mj-lt"/>
              <a:buAutoNum type="arabicPeriod"/>
            </a:pPr>
            <a:r>
              <a:rPr lang="en-US" sz="2800" dirty="0" err="1" smtClean="0"/>
              <a:t>Phát</a:t>
            </a:r>
            <a:r>
              <a:rPr lang="en-US" sz="2800" dirty="0" smtClean="0"/>
              <a:t> </a:t>
            </a:r>
            <a:r>
              <a:rPr lang="en-US" sz="2800" dirty="0" err="1" smtClean="0"/>
              <a:t>sinh</a:t>
            </a:r>
            <a:r>
              <a:rPr lang="en-US" sz="2800" dirty="0" smtClean="0"/>
              <a:t> </a:t>
            </a:r>
            <a:r>
              <a:rPr lang="en-US" sz="2800" dirty="0" err="1" smtClean="0"/>
              <a:t>Có</a:t>
            </a:r>
            <a:r>
              <a:rPr lang="en-US" sz="2800" dirty="0" smtClean="0"/>
              <a:t> </a:t>
            </a:r>
            <a:r>
              <a:rPr lang="en-US" sz="2800" dirty="0" err="1" smtClean="0"/>
              <a:t>ghi</a:t>
            </a:r>
            <a:r>
              <a:rPr lang="en-US" sz="2800" dirty="0" smtClean="0"/>
              <a:t> </a:t>
            </a:r>
            <a:r>
              <a:rPr lang="en-US" sz="2800" dirty="0" err="1" smtClean="0"/>
              <a:t>nhận</a:t>
            </a:r>
            <a:r>
              <a:rPr lang="en-US" sz="2800" dirty="0" smtClean="0"/>
              <a:t> </a:t>
            </a:r>
            <a:r>
              <a:rPr lang="en-US" sz="2800" dirty="0" err="1" smtClean="0"/>
              <a:t>các</a:t>
            </a:r>
            <a:r>
              <a:rPr lang="en-US" sz="2800" dirty="0" smtClean="0"/>
              <a:t> </a:t>
            </a:r>
            <a:r>
              <a:rPr lang="en-US" sz="2800" dirty="0" err="1" smtClean="0"/>
              <a:t>khoản</a:t>
            </a:r>
            <a:r>
              <a:rPr lang="en-US" sz="2800" dirty="0" smtClean="0"/>
              <a:t> </a:t>
            </a:r>
            <a:r>
              <a:rPr lang="en-US" sz="2800" dirty="0" err="1" smtClean="0"/>
              <a:t>thu</a:t>
            </a:r>
            <a:r>
              <a:rPr lang="en-US" sz="2800" dirty="0" smtClean="0"/>
              <a:t> </a:t>
            </a:r>
            <a:r>
              <a:rPr lang="en-US" sz="2800" dirty="0" err="1" smtClean="0"/>
              <a:t>đã</a:t>
            </a:r>
            <a:r>
              <a:rPr lang="en-US" sz="2800" dirty="0" smtClean="0"/>
              <a:t> </a:t>
            </a:r>
            <a:r>
              <a:rPr lang="en-US" sz="2800" dirty="0" err="1" smtClean="0"/>
              <a:t>nhận</a:t>
            </a:r>
            <a:r>
              <a:rPr lang="en-US" sz="2800" dirty="0" smtClean="0"/>
              <a:t> </a:t>
            </a:r>
            <a:r>
              <a:rPr lang="en-US" sz="2800" dirty="0" err="1" smtClean="0"/>
              <a:t>trước</a:t>
            </a:r>
            <a:r>
              <a:rPr lang="en-US" sz="2800" dirty="0" smtClean="0"/>
              <a:t> </a:t>
            </a:r>
            <a:r>
              <a:rPr lang="en-US" sz="2800" dirty="0" err="1" smtClean="0"/>
              <a:t>để</a:t>
            </a:r>
            <a:r>
              <a:rPr lang="en-US" sz="2800" dirty="0" smtClean="0"/>
              <a:t> </a:t>
            </a:r>
            <a:r>
              <a:rPr lang="en-US" sz="2800" dirty="0" err="1" smtClean="0"/>
              <a:t>đầu</a:t>
            </a:r>
            <a:r>
              <a:rPr lang="en-US" sz="2800" dirty="0" smtClean="0"/>
              <a:t> </a:t>
            </a:r>
            <a:r>
              <a:rPr lang="en-US" sz="2800" dirty="0" err="1" smtClean="0"/>
              <a:t>tư</a:t>
            </a:r>
            <a:r>
              <a:rPr lang="en-US" sz="2800" dirty="0" smtClean="0"/>
              <a:t>, </a:t>
            </a:r>
            <a:r>
              <a:rPr lang="en-US" sz="2800" dirty="0" err="1" smtClean="0"/>
              <a:t>mua</a:t>
            </a:r>
            <a:r>
              <a:rPr lang="en-US" sz="2800" dirty="0" smtClean="0"/>
              <a:t> </a:t>
            </a:r>
            <a:r>
              <a:rPr lang="en-US" sz="2800" dirty="0" err="1" smtClean="0"/>
              <a:t>sắm</a:t>
            </a:r>
            <a:r>
              <a:rPr lang="en-US" sz="2800" dirty="0" smtClean="0"/>
              <a:t> TSCĐ, NVL, CCDC </a:t>
            </a:r>
            <a:r>
              <a:rPr lang="en-US" sz="2800" dirty="0" err="1" smtClean="0"/>
              <a:t>nhập</a:t>
            </a:r>
            <a:r>
              <a:rPr lang="en-US" sz="2800" dirty="0" smtClean="0"/>
              <a:t> </a:t>
            </a:r>
            <a:r>
              <a:rPr lang="en-US" sz="2800" dirty="0" err="1" smtClean="0"/>
              <a:t>kho</a:t>
            </a:r>
            <a:endParaRPr lang="en-US" sz="2800" dirty="0" smtClean="0"/>
          </a:p>
          <a:p>
            <a:pPr marL="457200" indent="-457200">
              <a:buFont typeface="+mj-lt"/>
              <a:buAutoNum type="arabicPeriod"/>
            </a:pPr>
            <a:r>
              <a:rPr lang="en-US" sz="2800" dirty="0" err="1" smtClean="0"/>
              <a:t>Phát</a:t>
            </a:r>
            <a:r>
              <a:rPr lang="en-US" sz="2800" dirty="0" smtClean="0"/>
              <a:t> </a:t>
            </a:r>
            <a:r>
              <a:rPr lang="en-US" sz="2800" dirty="0" err="1" smtClean="0"/>
              <a:t>sinh</a:t>
            </a:r>
            <a:r>
              <a:rPr lang="en-US" sz="2800" dirty="0" smtClean="0"/>
              <a:t> </a:t>
            </a:r>
            <a:r>
              <a:rPr lang="en-US" sz="2800" dirty="0" err="1" smtClean="0"/>
              <a:t>Nợ</a:t>
            </a:r>
            <a:r>
              <a:rPr lang="en-US" sz="2800" dirty="0" smtClean="0"/>
              <a:t> </a:t>
            </a:r>
            <a:r>
              <a:rPr lang="en-US" sz="2800" dirty="0" err="1" smtClean="0"/>
              <a:t>kết</a:t>
            </a:r>
            <a:r>
              <a:rPr lang="en-US" sz="2800" dirty="0" smtClean="0"/>
              <a:t> </a:t>
            </a:r>
            <a:r>
              <a:rPr lang="en-US" sz="2800" dirty="0" err="1" smtClean="0"/>
              <a:t>chuyển</a:t>
            </a:r>
            <a:r>
              <a:rPr lang="en-US" sz="2800" dirty="0" smtClean="0"/>
              <a:t> sang TK </a:t>
            </a:r>
            <a:r>
              <a:rPr lang="en-US" sz="2800" dirty="0" err="1" smtClean="0"/>
              <a:t>thu</a:t>
            </a:r>
            <a:r>
              <a:rPr lang="en-US" sz="2800" dirty="0" smtClean="0"/>
              <a:t> </a:t>
            </a:r>
            <a:r>
              <a:rPr lang="en-US" sz="2800" dirty="0" err="1" smtClean="0"/>
              <a:t>phí</a:t>
            </a:r>
            <a:r>
              <a:rPr lang="en-US" sz="2800" dirty="0" smtClean="0"/>
              <a:t>, </a:t>
            </a:r>
            <a:r>
              <a:rPr lang="en-US" sz="2800" dirty="0" err="1" smtClean="0"/>
              <a:t>lệ</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số</a:t>
            </a:r>
            <a:r>
              <a:rPr lang="en-US" sz="2800" dirty="0" smtClean="0"/>
              <a:t> </a:t>
            </a:r>
            <a:r>
              <a:rPr lang="en-US" sz="2800" dirty="0" err="1" smtClean="0"/>
              <a:t>hao</a:t>
            </a:r>
            <a:r>
              <a:rPr lang="en-US" sz="2800" dirty="0" smtClean="0"/>
              <a:t> </a:t>
            </a:r>
            <a:r>
              <a:rPr lang="en-US" sz="2800" dirty="0" err="1" smtClean="0"/>
              <a:t>mòn</a:t>
            </a:r>
            <a:r>
              <a:rPr lang="en-US" sz="2800" dirty="0" smtClean="0"/>
              <a:t>, </a:t>
            </a:r>
            <a:r>
              <a:rPr lang="en-US" sz="2800" dirty="0" err="1" smtClean="0"/>
              <a:t>khấu</a:t>
            </a:r>
            <a:r>
              <a:rPr lang="en-US" sz="2800" dirty="0" smtClean="0"/>
              <a:t> </a:t>
            </a:r>
            <a:r>
              <a:rPr lang="en-US" sz="2800" dirty="0" err="1" smtClean="0"/>
              <a:t>hao</a:t>
            </a:r>
            <a:r>
              <a:rPr lang="en-US" sz="2800" dirty="0" smtClean="0"/>
              <a:t> TSCĐ </a:t>
            </a:r>
            <a:r>
              <a:rPr lang="en-US" sz="2800" dirty="0" err="1" smtClean="0"/>
              <a:t>đã</a:t>
            </a:r>
            <a:r>
              <a:rPr lang="en-US" sz="2800" dirty="0" smtClean="0"/>
              <a:t> </a:t>
            </a:r>
            <a:r>
              <a:rPr lang="en-US" sz="2800" dirty="0" err="1" smtClean="0"/>
              <a:t>tính</a:t>
            </a:r>
            <a:r>
              <a:rPr lang="en-US" sz="2800" dirty="0" smtClean="0"/>
              <a:t> </a:t>
            </a:r>
            <a:r>
              <a:rPr lang="en-US" sz="2800" dirty="0" err="1" smtClean="0"/>
              <a:t>vào</a:t>
            </a:r>
            <a:r>
              <a:rPr lang="en-US" sz="2800" dirty="0" smtClean="0"/>
              <a:t> chi </a:t>
            </a:r>
            <a:r>
              <a:rPr lang="en-US" sz="2800" dirty="0" err="1" smtClean="0"/>
              <a:t>phí</a:t>
            </a:r>
            <a:r>
              <a:rPr lang="en-US" sz="2800" dirty="0" smtClean="0"/>
              <a:t> </a:t>
            </a:r>
            <a:r>
              <a:rPr lang="en-US" sz="2800" dirty="0" err="1" smtClean="0"/>
              <a:t>hoặc</a:t>
            </a:r>
            <a:r>
              <a:rPr lang="en-US" sz="2800" dirty="0" smtClean="0"/>
              <a:t> </a:t>
            </a:r>
            <a:r>
              <a:rPr lang="en-US" sz="2800" dirty="0" err="1" smtClean="0"/>
              <a:t>giá</a:t>
            </a:r>
            <a:r>
              <a:rPr lang="en-US" sz="2800" dirty="0" smtClean="0"/>
              <a:t> </a:t>
            </a:r>
            <a:r>
              <a:rPr lang="en-US" sz="2800" dirty="0" err="1" smtClean="0"/>
              <a:t>trị</a:t>
            </a:r>
            <a:r>
              <a:rPr lang="en-US" sz="2800" dirty="0" smtClean="0"/>
              <a:t> NVL, CCDC </a:t>
            </a:r>
            <a:r>
              <a:rPr lang="en-US" sz="2800" dirty="0" err="1" smtClean="0"/>
              <a:t>xuất</a:t>
            </a:r>
            <a:r>
              <a:rPr lang="en-US" sz="2800" dirty="0" smtClean="0"/>
              <a:t> </a:t>
            </a:r>
            <a:r>
              <a:rPr lang="en-US" sz="2800" dirty="0" err="1" smtClean="0"/>
              <a:t>ra</a:t>
            </a:r>
            <a:r>
              <a:rPr lang="en-US" sz="2800" dirty="0" smtClean="0"/>
              <a:t> </a:t>
            </a:r>
            <a:r>
              <a:rPr lang="en-US" sz="2800" dirty="0" err="1" smtClean="0"/>
              <a:t>sử</a:t>
            </a:r>
            <a:r>
              <a:rPr lang="en-US" sz="2800" dirty="0" smtClean="0"/>
              <a:t> </a:t>
            </a:r>
            <a:r>
              <a:rPr lang="en-US" sz="2800" dirty="0" err="1" smtClean="0"/>
              <a:t>dụng</a:t>
            </a:r>
            <a:r>
              <a:rPr lang="en-US" sz="2800" dirty="0" smtClean="0"/>
              <a:t>.</a:t>
            </a:r>
            <a:endParaRPr lang="en-US" sz="2800" dirty="0"/>
          </a:p>
        </p:txBody>
      </p:sp>
    </p:spTree>
    <p:extLst>
      <p:ext uri="{BB962C8B-B14F-4D97-AF65-F5344CB8AC3E}">
        <p14:creationId xmlns="" xmlns:p14="http://schemas.microsoft.com/office/powerpoint/2010/main" val="3540894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731" y="200025"/>
            <a:ext cx="9411493" cy="609600"/>
          </a:xfrm>
        </p:spPr>
        <p:txBody>
          <a:bodyPr/>
          <a:lstStyle/>
          <a:p>
            <a:r>
              <a:rPr lang="en-US" dirty="0" smtClean="0">
                <a:latin typeface="Times New Roman" pitchFamily="18" charset="0"/>
                <a:cs typeface="Times New Roman" pitchFamily="18" charset="0"/>
              </a:rPr>
              <a:t>TÀI KHOẢN 014: PHÍ ĐƯỢC KHẤU TRỪ, ĐỂ LẠI</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3238" y="1038225"/>
            <a:ext cx="8861425" cy="5562600"/>
          </a:xfrm>
        </p:spPr>
        <p:txBody>
          <a:bodyPr/>
          <a:lstStyle/>
          <a:p>
            <a:r>
              <a:rPr lang="en-US" sz="2800" dirty="0" err="1" smtClean="0"/>
              <a:t>Tài</a:t>
            </a:r>
            <a:r>
              <a:rPr lang="en-US" sz="2800" dirty="0" smtClean="0"/>
              <a:t> </a:t>
            </a:r>
            <a:r>
              <a:rPr lang="en-US" sz="2800" dirty="0" err="1" smtClean="0"/>
              <a:t>khoản</a:t>
            </a:r>
            <a:r>
              <a:rPr lang="en-US" sz="2800" dirty="0" smtClean="0"/>
              <a:t> 014 </a:t>
            </a:r>
            <a:r>
              <a:rPr lang="en-US" sz="2800" dirty="0" err="1" smtClean="0"/>
              <a:t>được</a:t>
            </a:r>
            <a:r>
              <a:rPr lang="en-US" sz="2800" dirty="0" smtClean="0"/>
              <a:t> </a:t>
            </a:r>
            <a:r>
              <a:rPr lang="en-US" sz="2800" dirty="0" err="1" smtClean="0"/>
              <a:t>phản</a:t>
            </a:r>
            <a:r>
              <a:rPr lang="en-US" sz="2800" dirty="0" smtClean="0"/>
              <a:t> </a:t>
            </a:r>
            <a:r>
              <a:rPr lang="en-US" sz="2800" dirty="0" err="1" smtClean="0"/>
              <a:t>ánh</a:t>
            </a:r>
            <a:r>
              <a:rPr lang="en-US" sz="2800" dirty="0" smtClean="0"/>
              <a:t> </a:t>
            </a:r>
            <a:r>
              <a:rPr lang="en-US" sz="2800" dirty="0" err="1" smtClean="0"/>
              <a:t>các</a:t>
            </a:r>
            <a:r>
              <a:rPr lang="en-US" sz="2800" dirty="0" smtClean="0"/>
              <a:t> </a:t>
            </a:r>
            <a:r>
              <a:rPr lang="en-US" sz="2800" dirty="0" err="1" smtClean="0"/>
              <a:t>khoản</a:t>
            </a:r>
            <a:r>
              <a:rPr lang="en-US" sz="2800" dirty="0" smtClean="0"/>
              <a:t> </a:t>
            </a:r>
            <a:r>
              <a:rPr lang="en-US" sz="2800" dirty="0" err="1" smtClean="0"/>
              <a:t>phí</a:t>
            </a:r>
            <a:r>
              <a:rPr lang="en-US" sz="2800" dirty="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đơn</a:t>
            </a:r>
            <a:r>
              <a:rPr lang="en-US" sz="2800" dirty="0" smtClean="0"/>
              <a:t> </a:t>
            </a:r>
            <a:r>
              <a:rPr lang="en-US" sz="2800" dirty="0" err="1" smtClean="0"/>
              <a:t>vị</a:t>
            </a:r>
            <a:r>
              <a:rPr lang="en-US" sz="2800" dirty="0" smtClean="0"/>
              <a:t>.</a:t>
            </a:r>
          </a:p>
          <a:p>
            <a:pPr lvl="1"/>
            <a:r>
              <a:rPr lang="en-US" sz="2800" dirty="0" err="1" smtClean="0"/>
              <a:t>Bên</a:t>
            </a:r>
            <a:r>
              <a:rPr lang="en-US" sz="2800" dirty="0" smtClean="0"/>
              <a:t> </a:t>
            </a:r>
            <a:r>
              <a:rPr lang="en-US" sz="2800" dirty="0" err="1" smtClean="0"/>
              <a:t>Nợ</a:t>
            </a:r>
            <a:r>
              <a:rPr lang="en-US" sz="2800" dirty="0" smtClean="0"/>
              <a:t>: </a:t>
            </a:r>
            <a:r>
              <a:rPr lang="en-US" sz="2800" dirty="0" err="1" smtClean="0"/>
              <a:t>Số</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đơn</a:t>
            </a:r>
            <a:r>
              <a:rPr lang="en-US" sz="2800" dirty="0" smtClean="0"/>
              <a:t> </a:t>
            </a:r>
            <a:r>
              <a:rPr lang="en-US" sz="2800" dirty="0" err="1" smtClean="0"/>
              <a:t>vị</a:t>
            </a:r>
            <a:endParaRPr lang="en-US" sz="2800" dirty="0" smtClean="0"/>
          </a:p>
          <a:p>
            <a:pPr lvl="1"/>
            <a:r>
              <a:rPr lang="en-US" sz="2800" dirty="0" err="1" smtClean="0"/>
              <a:t>Bên</a:t>
            </a:r>
            <a:r>
              <a:rPr lang="en-US" sz="2800" dirty="0" smtClean="0"/>
              <a:t> </a:t>
            </a:r>
            <a:r>
              <a:rPr lang="en-US" sz="2800" dirty="0" err="1" smtClean="0"/>
              <a:t>Có</a:t>
            </a:r>
            <a:r>
              <a:rPr lang="en-US" sz="2800" dirty="0" smtClean="0"/>
              <a:t>: </a:t>
            </a:r>
            <a:r>
              <a:rPr lang="en-US" sz="2800" dirty="0" err="1" smtClean="0"/>
              <a:t>Số</a:t>
            </a:r>
            <a:r>
              <a:rPr lang="en-US" sz="2800" dirty="0" smtClean="0"/>
              <a:t> </a:t>
            </a:r>
            <a:r>
              <a:rPr lang="en-US" sz="2800" dirty="0" err="1" smtClean="0"/>
              <a:t>đã</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cho</a:t>
            </a:r>
            <a:r>
              <a:rPr lang="en-US" sz="2800" dirty="0" smtClean="0"/>
              <a:t> </a:t>
            </a:r>
            <a:r>
              <a:rPr lang="en-US" sz="2800" dirty="0" err="1" smtClean="0"/>
              <a:t>hoạt</a:t>
            </a:r>
            <a:r>
              <a:rPr lang="en-US" sz="2800" dirty="0" smtClean="0"/>
              <a:t> </a:t>
            </a:r>
            <a:r>
              <a:rPr lang="en-US" sz="2800" dirty="0" err="1" smtClean="0"/>
              <a:t>động</a:t>
            </a:r>
            <a:r>
              <a:rPr lang="en-US" sz="2800" dirty="0" smtClean="0"/>
              <a:t> </a:t>
            </a:r>
            <a:r>
              <a:rPr lang="en-US" sz="2800" dirty="0" err="1" smtClean="0"/>
              <a:t>thu</a:t>
            </a:r>
            <a:r>
              <a:rPr lang="en-US" sz="2800" dirty="0" smtClean="0"/>
              <a:t> </a:t>
            </a:r>
            <a:r>
              <a:rPr lang="en-US" sz="2800" dirty="0" err="1" smtClean="0"/>
              <a:t>phí</a:t>
            </a:r>
            <a:r>
              <a:rPr lang="en-US" sz="2800" dirty="0" smtClean="0"/>
              <a:t> </a:t>
            </a:r>
            <a:r>
              <a:rPr lang="en-US" sz="2800" dirty="0" err="1" smtClean="0"/>
              <a:t>và</a:t>
            </a:r>
            <a:r>
              <a:rPr lang="en-US" sz="2800" dirty="0" smtClean="0"/>
              <a:t> </a:t>
            </a:r>
            <a:r>
              <a:rPr lang="en-US" sz="2800" dirty="0" err="1" smtClean="0"/>
              <a:t>các</a:t>
            </a:r>
            <a:r>
              <a:rPr lang="en-US" sz="2800" dirty="0" smtClean="0"/>
              <a:t> </a:t>
            </a:r>
            <a:r>
              <a:rPr lang="en-US" sz="2800" dirty="0" err="1" smtClean="0"/>
              <a:t>hoạt</a:t>
            </a:r>
            <a:r>
              <a:rPr lang="en-US" sz="2800" dirty="0" smtClean="0"/>
              <a:t> </a:t>
            </a:r>
            <a:r>
              <a:rPr lang="en-US" sz="2800" dirty="0" err="1" smtClean="0"/>
              <a:t>động</a:t>
            </a:r>
            <a:r>
              <a:rPr lang="en-US" sz="2800" dirty="0" smtClean="0"/>
              <a:t> </a:t>
            </a:r>
            <a:r>
              <a:rPr lang="en-US" sz="2800" dirty="0" err="1" smtClean="0"/>
              <a:t>khác</a:t>
            </a:r>
            <a:endParaRPr lang="en-US" sz="2800" dirty="0" smtClean="0"/>
          </a:p>
          <a:p>
            <a:r>
              <a:rPr lang="en-US" sz="2800" dirty="0" err="1" smtClean="0"/>
              <a:t>Nguyên</a:t>
            </a:r>
            <a:r>
              <a:rPr lang="en-US" sz="2800" dirty="0" smtClean="0"/>
              <a:t> </a:t>
            </a:r>
            <a:r>
              <a:rPr lang="en-US" sz="2800" dirty="0" err="1" smtClean="0"/>
              <a:t>tắc</a:t>
            </a:r>
            <a:r>
              <a:rPr lang="en-US" sz="2800" dirty="0" smtClean="0"/>
              <a:t> </a:t>
            </a:r>
            <a:r>
              <a:rPr lang="en-US" sz="2800" dirty="0" err="1" smtClean="0"/>
              <a:t>hạch</a:t>
            </a:r>
            <a:r>
              <a:rPr lang="en-US" sz="2800" dirty="0" smtClean="0"/>
              <a:t> </a:t>
            </a:r>
            <a:r>
              <a:rPr lang="en-US" sz="2800" dirty="0" err="1" smtClean="0"/>
              <a:t>toán</a:t>
            </a:r>
            <a:r>
              <a:rPr lang="en-US" sz="2800" dirty="0" smtClean="0"/>
              <a:t>:</a:t>
            </a:r>
          </a:p>
          <a:p>
            <a:pPr marL="914400" lvl="1" indent="-457200">
              <a:buFont typeface="+mj-lt"/>
              <a:buAutoNum type="arabicPeriod"/>
            </a:pPr>
            <a:r>
              <a:rPr lang="en-US" sz="2800" dirty="0" err="1" smtClean="0"/>
              <a:t>Số</a:t>
            </a:r>
            <a:r>
              <a:rPr lang="en-US" sz="2800" dirty="0" smtClean="0"/>
              <a:t> </a:t>
            </a:r>
            <a:r>
              <a:rPr lang="en-US" sz="2800" dirty="0" err="1" smtClean="0"/>
              <a:t>phí</a:t>
            </a:r>
            <a:r>
              <a:rPr lang="en-US" sz="2800" dirty="0" smtClean="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được</a:t>
            </a:r>
            <a:r>
              <a:rPr lang="en-US" sz="2800" dirty="0" smtClean="0"/>
              <a:t> </a:t>
            </a:r>
            <a:r>
              <a:rPr lang="en-US" sz="2800" dirty="0" err="1" smtClean="0"/>
              <a:t>tính</a:t>
            </a:r>
            <a:r>
              <a:rPr lang="en-US" sz="2800" dirty="0" smtClean="0"/>
              <a:t> </a:t>
            </a:r>
            <a:r>
              <a:rPr lang="en-US" sz="2800" dirty="0" err="1" smtClean="0"/>
              <a:t>dựa</a:t>
            </a:r>
            <a:r>
              <a:rPr lang="en-US" sz="2800" dirty="0" smtClean="0"/>
              <a:t> </a:t>
            </a:r>
            <a:r>
              <a:rPr lang="en-US" sz="2800" dirty="0" err="1" smtClean="0"/>
              <a:t>trên</a:t>
            </a:r>
            <a:r>
              <a:rPr lang="en-US" sz="2800" dirty="0" smtClean="0"/>
              <a:t> </a:t>
            </a:r>
            <a:r>
              <a:rPr lang="en-US" sz="2800" dirty="0" err="1" smtClean="0"/>
              <a:t>tỷ</a:t>
            </a:r>
            <a:r>
              <a:rPr lang="en-US" sz="2800" dirty="0" smtClean="0"/>
              <a:t> </a:t>
            </a:r>
            <a:r>
              <a:rPr lang="en-US" sz="2800" dirty="0" err="1" smtClean="0"/>
              <a:t>lệ</a:t>
            </a:r>
            <a:r>
              <a:rPr lang="en-US" sz="2800" dirty="0"/>
              <a:t> </a:t>
            </a:r>
            <a:r>
              <a:rPr lang="en-US" sz="2800" dirty="0" err="1" smtClean="0"/>
              <a:t>được</a:t>
            </a:r>
            <a:r>
              <a:rPr lang="en-US" sz="2800" dirty="0" smtClean="0"/>
              <a:t> </a:t>
            </a:r>
            <a:r>
              <a:rPr lang="en-US" sz="2800" dirty="0" err="1" smtClean="0"/>
              <a:t>giữ</a:t>
            </a:r>
            <a:r>
              <a:rPr lang="en-US" sz="2800" dirty="0" smtClean="0"/>
              <a:t> </a:t>
            </a:r>
            <a:r>
              <a:rPr lang="en-US" sz="2800" dirty="0" err="1" smtClean="0"/>
              <a:t>lại</a:t>
            </a:r>
            <a:r>
              <a:rPr lang="en-US" sz="2800" dirty="0" smtClean="0"/>
              <a:t> so </a:t>
            </a:r>
            <a:r>
              <a:rPr lang="en-US" sz="2800" dirty="0" err="1" smtClean="0"/>
              <a:t>với</a:t>
            </a:r>
            <a:r>
              <a:rPr lang="en-US" sz="2800" dirty="0" smtClean="0"/>
              <a:t> </a:t>
            </a:r>
            <a:r>
              <a:rPr lang="en-US" sz="2800" dirty="0" err="1" smtClean="0"/>
              <a:t>tổng</a:t>
            </a:r>
            <a:r>
              <a:rPr lang="en-US" sz="2800" dirty="0" smtClean="0"/>
              <a:t> </a:t>
            </a:r>
            <a:r>
              <a:rPr lang="en-US" sz="2800" dirty="0" err="1" smtClean="0"/>
              <a:t>số</a:t>
            </a:r>
            <a:r>
              <a:rPr lang="en-US" sz="2800" dirty="0" smtClean="0"/>
              <a:t> </a:t>
            </a:r>
            <a:r>
              <a:rPr lang="en-US" sz="2800" dirty="0" err="1" smtClean="0"/>
              <a:t>phí</a:t>
            </a:r>
            <a:r>
              <a:rPr lang="en-US" sz="2800" dirty="0" smtClean="0"/>
              <a:t> </a:t>
            </a:r>
            <a:r>
              <a:rPr lang="en-US" sz="2800" dirty="0" err="1" smtClean="0"/>
              <a:t>đã</a:t>
            </a:r>
            <a:r>
              <a:rPr lang="en-US" sz="2800" dirty="0" smtClean="0"/>
              <a:t> </a:t>
            </a:r>
            <a:r>
              <a:rPr lang="en-US" sz="2800" dirty="0" err="1" smtClean="0"/>
              <a:t>thu</a:t>
            </a:r>
            <a:r>
              <a:rPr lang="en-US" sz="2800" dirty="0" smtClean="0"/>
              <a:t> </a:t>
            </a:r>
            <a:r>
              <a:rPr lang="en-US" sz="2800" dirty="0" err="1" smtClean="0"/>
              <a:t>hoặc</a:t>
            </a:r>
            <a:r>
              <a:rPr lang="en-US" sz="2800" dirty="0" smtClean="0"/>
              <a:t> </a:t>
            </a:r>
            <a:r>
              <a:rPr lang="en-US" sz="2800" dirty="0" err="1" smtClean="0"/>
              <a:t>chắc</a:t>
            </a:r>
            <a:r>
              <a:rPr lang="en-US" sz="2800" dirty="0" smtClean="0"/>
              <a:t> </a:t>
            </a:r>
            <a:r>
              <a:rPr lang="en-US" sz="2800" dirty="0" err="1" smtClean="0"/>
              <a:t>chắn</a:t>
            </a:r>
            <a:r>
              <a:rPr lang="en-US" sz="2800" dirty="0" smtClean="0"/>
              <a:t> </a:t>
            </a:r>
            <a:r>
              <a:rPr lang="en-US" sz="2800" dirty="0" err="1" smtClean="0"/>
              <a:t>thu</a:t>
            </a:r>
            <a:r>
              <a:rPr lang="en-US" sz="2800" dirty="0" smtClean="0"/>
              <a:t> </a:t>
            </a:r>
            <a:r>
              <a:rPr lang="en-US" sz="2800" dirty="0" err="1" smtClean="0"/>
              <a:t>được</a:t>
            </a:r>
            <a:r>
              <a:rPr lang="en-US" sz="2800" dirty="0" smtClean="0"/>
              <a:t> </a:t>
            </a:r>
            <a:r>
              <a:rPr lang="en-US" sz="2800" dirty="0" err="1" smtClean="0"/>
              <a:t>trong</a:t>
            </a:r>
            <a:r>
              <a:rPr lang="en-US" sz="2800" dirty="0" smtClean="0"/>
              <a:t> </a:t>
            </a:r>
            <a:r>
              <a:rPr lang="en-US" sz="2800" dirty="0" err="1" smtClean="0"/>
              <a:t>kỳ</a:t>
            </a:r>
            <a:endParaRPr lang="en-US" sz="2800" dirty="0" smtClean="0"/>
          </a:p>
          <a:p>
            <a:pPr marL="914400" lvl="1" indent="-457200">
              <a:buFont typeface="+mj-lt"/>
              <a:buAutoNum type="arabicPeriod"/>
            </a:pPr>
            <a:r>
              <a:rPr lang="en-US" sz="2800" dirty="0" err="1" smtClean="0"/>
              <a:t>Số</a:t>
            </a:r>
            <a:r>
              <a:rPr lang="en-US" sz="2800" dirty="0" smtClean="0"/>
              <a:t> </a:t>
            </a:r>
            <a:r>
              <a:rPr lang="en-US" sz="2800" dirty="0" err="1" smtClean="0"/>
              <a:t>phí</a:t>
            </a:r>
            <a:r>
              <a:rPr lang="en-US" sz="2800" dirty="0"/>
              <a:t> </a:t>
            </a:r>
            <a:r>
              <a:rPr lang="en-US" sz="2800" dirty="0" err="1" smtClean="0"/>
              <a:t>được</a:t>
            </a:r>
            <a:r>
              <a:rPr lang="en-US" sz="2800" dirty="0" smtClean="0"/>
              <a:t> </a:t>
            </a:r>
            <a:r>
              <a:rPr lang="en-US" sz="2800" dirty="0" err="1" smtClean="0"/>
              <a:t>khấu</a:t>
            </a:r>
            <a:r>
              <a:rPr lang="en-US" sz="2800" dirty="0" smtClean="0"/>
              <a:t> </a:t>
            </a:r>
            <a:r>
              <a:rPr lang="en-US" sz="2800" dirty="0" err="1" smtClean="0"/>
              <a:t>trừ</a:t>
            </a:r>
            <a:r>
              <a:rPr lang="en-US" sz="2800" dirty="0" smtClean="0"/>
              <a:t>, </a:t>
            </a:r>
            <a:r>
              <a:rPr lang="en-US" sz="2800" dirty="0" err="1" smtClean="0"/>
              <a:t>để</a:t>
            </a:r>
            <a:r>
              <a:rPr lang="en-US" sz="2800" dirty="0" smtClean="0"/>
              <a:t> </a:t>
            </a:r>
            <a:r>
              <a:rPr lang="en-US" sz="2800" dirty="0" err="1" smtClean="0"/>
              <a:t>lại</a:t>
            </a:r>
            <a:r>
              <a:rPr lang="en-US" sz="2800" dirty="0" smtClean="0"/>
              <a:t> </a:t>
            </a:r>
            <a:r>
              <a:rPr lang="en-US" sz="2800" dirty="0" err="1" smtClean="0"/>
              <a:t>được</a:t>
            </a:r>
            <a:r>
              <a:rPr lang="en-US" sz="2800" dirty="0" smtClean="0"/>
              <a:t> </a:t>
            </a:r>
            <a:r>
              <a:rPr lang="en-US" sz="2800" dirty="0" err="1" smtClean="0"/>
              <a:t>sử</a:t>
            </a:r>
            <a:r>
              <a:rPr lang="en-US" sz="2800" dirty="0" smtClean="0"/>
              <a:t> </a:t>
            </a:r>
            <a:r>
              <a:rPr lang="en-US" sz="2800" dirty="0" err="1" smtClean="0"/>
              <a:t>dụng</a:t>
            </a:r>
            <a:r>
              <a:rPr lang="en-US" sz="2800" dirty="0" smtClean="0"/>
              <a:t> chi </a:t>
            </a:r>
            <a:r>
              <a:rPr lang="en-US" sz="2800" dirty="0" err="1" smtClean="0"/>
              <a:t>cho</a:t>
            </a:r>
            <a:r>
              <a:rPr lang="en-US" sz="2800" dirty="0" smtClean="0"/>
              <a:t> </a:t>
            </a:r>
            <a:r>
              <a:rPr lang="en-US" sz="2800" dirty="0" err="1" smtClean="0"/>
              <a:t>hoạt</a:t>
            </a:r>
            <a:r>
              <a:rPr lang="en-US" sz="2800" dirty="0" smtClean="0"/>
              <a:t> </a:t>
            </a:r>
            <a:r>
              <a:rPr lang="en-US" sz="2800" dirty="0" err="1" smtClean="0"/>
              <a:t>động</a:t>
            </a:r>
            <a:r>
              <a:rPr lang="en-US" sz="2800" dirty="0" smtClean="0"/>
              <a:t> </a:t>
            </a:r>
            <a:r>
              <a:rPr lang="en-US" sz="2800" dirty="0" err="1" smtClean="0"/>
              <a:t>thu</a:t>
            </a:r>
            <a:r>
              <a:rPr lang="en-US" sz="2800" dirty="0" smtClean="0"/>
              <a:t> </a:t>
            </a:r>
            <a:r>
              <a:rPr lang="en-US" sz="2800" dirty="0" err="1" smtClean="0"/>
              <a:t>phí</a:t>
            </a:r>
            <a:r>
              <a:rPr lang="en-US" sz="2800" dirty="0" smtClean="0"/>
              <a:t> </a:t>
            </a:r>
            <a:r>
              <a:rPr lang="en-US" sz="2800" dirty="0" err="1" smtClean="0"/>
              <a:t>và</a:t>
            </a:r>
            <a:r>
              <a:rPr lang="en-US" sz="2800" dirty="0" smtClean="0"/>
              <a:t> </a:t>
            </a:r>
            <a:r>
              <a:rPr lang="en-US" sz="2800" dirty="0" err="1" smtClean="0"/>
              <a:t>các</a:t>
            </a:r>
            <a:r>
              <a:rPr lang="en-US" sz="2800" dirty="0" smtClean="0"/>
              <a:t> </a:t>
            </a:r>
            <a:r>
              <a:rPr lang="en-US" sz="2800" dirty="0" err="1" smtClean="0"/>
              <a:t>hoạt</a:t>
            </a:r>
            <a:r>
              <a:rPr lang="en-US" sz="2800" dirty="0" smtClean="0"/>
              <a:t> </a:t>
            </a:r>
            <a:r>
              <a:rPr lang="en-US" sz="2800" dirty="0" err="1" smtClean="0"/>
              <a:t>động</a:t>
            </a:r>
            <a:r>
              <a:rPr lang="en-US" sz="2800" dirty="0" smtClean="0"/>
              <a:t> </a:t>
            </a:r>
            <a:r>
              <a:rPr lang="en-US" sz="2800" dirty="0" err="1" smtClean="0"/>
              <a:t>khác</a:t>
            </a:r>
            <a:endParaRPr lang="en-US" sz="2800" dirty="0" smtClean="0"/>
          </a:p>
        </p:txBody>
      </p:sp>
    </p:spTree>
    <p:extLst>
      <p:ext uri="{BB962C8B-B14F-4D97-AF65-F5344CB8AC3E}">
        <p14:creationId xmlns="" xmlns:p14="http://schemas.microsoft.com/office/powerpoint/2010/main" val="2826679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00025"/>
            <a:ext cx="9063037" cy="381000"/>
          </a:xfrm>
        </p:spPr>
        <p:txBody>
          <a:bodyPr/>
          <a:lstStyle/>
          <a:p>
            <a:r>
              <a:rPr lang="en-US" sz="2400" dirty="0" smtClean="0">
                <a:latin typeface="Times New Roman" pitchFamily="18" charset="0"/>
                <a:cs typeface="Times New Roman" pitchFamily="18" charset="0"/>
              </a:rPr>
              <a:t>NGUYÊN TẮC KẾ TOÁN ĐỐI VỚI NGHIỆP VỤ PHÍ, LỆ PHÍ</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503238" y="733425"/>
            <a:ext cx="9411493" cy="6324600"/>
          </a:xfrm>
        </p:spPr>
        <p:txBody>
          <a:bodyPr/>
          <a:lstStyle/>
          <a:p>
            <a:r>
              <a:rPr lang="en-US" sz="2800" dirty="0" smtClean="0"/>
              <a:t>Căn </a:t>
            </a:r>
            <a:r>
              <a:rPr lang="en-US" sz="2800" dirty="0" smtClean="0"/>
              <a:t>cứ vào số chi từ nguồn phí được khấu trừ để lại (không bao gồm số dùng để mua TSCĐ, NVL, CCDC nhập kho) để kết chuyển</a:t>
            </a:r>
            <a:r>
              <a:rPr lang="en-US" sz="2800" dirty="0"/>
              <a:t> </a:t>
            </a:r>
            <a:r>
              <a:rPr lang="en-US" sz="2800" dirty="0" smtClean="0"/>
              <a:t>từ TK 3373 sang TK 514 tương ứng với số chi phí đã phát sinh</a:t>
            </a:r>
            <a:r>
              <a:rPr lang="en-US" sz="2800" dirty="0" smtClean="0"/>
              <a:t>.</a:t>
            </a:r>
          </a:p>
          <a:p>
            <a:r>
              <a:rPr lang="en-US" sz="2800" dirty="0" smtClean="0"/>
              <a:t>Khi thu phí lệ phí: Nợ 111,112/Có </a:t>
            </a:r>
            <a:r>
              <a:rPr lang="en-US" sz="2800" dirty="0" smtClean="0"/>
              <a:t>3373: </a:t>
            </a:r>
            <a:r>
              <a:rPr lang="en-US" sz="2800" dirty="0" smtClean="0"/>
              <a:t>100tr</a:t>
            </a:r>
          </a:p>
          <a:p>
            <a:r>
              <a:rPr lang="en-US" sz="2800" dirty="0" smtClean="0"/>
              <a:t>Khi xác định đc khấu trừ để lại: Nợ 014: 40tr</a:t>
            </a:r>
          </a:p>
          <a:p>
            <a:r>
              <a:rPr lang="en-US" sz="2800" dirty="0" smtClean="0"/>
              <a:t>Khi chi: Nợ 614/111,112: </a:t>
            </a:r>
            <a:r>
              <a:rPr lang="en-US" sz="2800" dirty="0" smtClean="0"/>
              <a:t>30tr </a:t>
            </a:r>
            <a:r>
              <a:rPr lang="en-US" sz="2800" dirty="0" smtClean="0"/>
              <a:t>(ko liên quan đến TS, VL, CC</a:t>
            </a:r>
            <a:r>
              <a:rPr lang="en-US" sz="2800" dirty="0" smtClean="0"/>
              <a:t>)</a:t>
            </a:r>
          </a:p>
          <a:p>
            <a:r>
              <a:rPr lang="en-US" sz="2800" dirty="0" smtClean="0"/>
              <a:t>Đồng thời có 014</a:t>
            </a:r>
            <a:endParaRPr lang="en-US" sz="2800" dirty="0" smtClean="0"/>
          </a:p>
          <a:p>
            <a:pPr>
              <a:buFont typeface="Symbol"/>
              <a:buChar char="Þ"/>
            </a:pPr>
            <a:r>
              <a:rPr lang="en-US" sz="2800" dirty="0" smtClean="0"/>
              <a:t>Đồng thời </a:t>
            </a:r>
            <a:r>
              <a:rPr lang="en-US" sz="2800" dirty="0" smtClean="0"/>
              <a:t>KC: Nợ 3373/Có 514: </a:t>
            </a:r>
            <a:r>
              <a:rPr lang="en-US" sz="2800" dirty="0" smtClean="0"/>
              <a:t>30tr</a:t>
            </a:r>
            <a:endParaRPr lang="en-US" sz="2800" dirty="0" smtClean="0"/>
          </a:p>
          <a:p>
            <a:endParaRPr lang="en-US" sz="2800" dirty="0"/>
          </a:p>
        </p:txBody>
      </p:sp>
    </p:spTree>
    <p:extLst>
      <p:ext uri="{BB962C8B-B14F-4D97-AF65-F5344CB8AC3E}">
        <p14:creationId xmlns="" xmlns:p14="http://schemas.microsoft.com/office/powerpoint/2010/main" val="3230158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3238" y="1114425"/>
            <a:ext cx="8861425" cy="5035550"/>
          </a:xfrm>
        </p:spPr>
        <p:txBody>
          <a:bodyPr/>
          <a:lstStyle/>
          <a:p>
            <a:r>
              <a:rPr lang="en-US" dirty="0" smtClean="0"/>
              <a:t>Khi sử dụng phần phí được khấu trừ, để lại dùng để đầu tư, mua sắm TSCĐ, NVL, CCDC nhập kho, kế toán sẽ kết chuyển từ TK 3373 sang TK 3663. Cuối năm căn cứ vào số khấu hao TSCĐ đã trích trong năm và số NVL, CCDC xuất dùng trong kỳ, kế toán kết chuyển từ TK 3663 sang TK 514 tương ứng</a:t>
            </a:r>
            <a:r>
              <a:rPr lang="en-US" dirty="0" smtClean="0"/>
              <a:t>.</a:t>
            </a:r>
          </a:p>
          <a:p>
            <a:r>
              <a:rPr lang="en-US" dirty="0" smtClean="0"/>
              <a:t>Khi chi mua TSCĐ, CC, VL: Nợ 211, 152,153.../Có 111,112: 10tr</a:t>
            </a:r>
          </a:p>
          <a:p>
            <a:r>
              <a:rPr lang="en-US" dirty="0" smtClean="0"/>
              <a:t>Đồng thời Nợ 3373/Có TK 3363    : 10tr</a:t>
            </a:r>
          </a:p>
          <a:p>
            <a:pPr>
              <a:buNone/>
            </a:pPr>
            <a:r>
              <a:rPr lang="en-US" dirty="0" smtClean="0"/>
              <a:t>	Đồng thời có 014:   10tr</a:t>
            </a:r>
          </a:p>
          <a:p>
            <a:r>
              <a:rPr lang="en-US" dirty="0" smtClean="0"/>
              <a:t>(Khi tính hao mòn TS: nợ 614/Có 214  hoặc xuất sd CC, VL: Nợ 614/Có 152,153) : 2tr</a:t>
            </a:r>
          </a:p>
          <a:p>
            <a:r>
              <a:rPr lang="en-US" dirty="0" smtClean="0"/>
              <a:t>Cuối năm kết chuyển Nợ 3663/Có TK 514: 2tr</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1117600"/>
          </a:xfrm>
        </p:spPr>
        <p:txBody>
          <a:bodyPr/>
          <a:lstStyle/>
          <a:p>
            <a:r>
              <a:rPr lang="en-US" smtClean="0">
                <a:latin typeface="Times New Roman" pitchFamily="18" charset="0"/>
                <a:cs typeface="Times New Roman" pitchFamily="18" charset="0"/>
              </a:rPr>
              <a:t>4. SƠ </a:t>
            </a:r>
            <a:r>
              <a:rPr lang="en-US" dirty="0" smtClean="0">
                <a:latin typeface="Times New Roman" pitchFamily="18" charset="0"/>
                <a:cs typeface="Times New Roman" pitchFamily="18" charset="0"/>
              </a:rPr>
              <a:t>ĐỒ HẠCH TOÁN KẾT CHUYỂN CHÊNH LỆCH THU – CHI HOẠT ĐỘNG THU PHÍ</a:t>
            </a:r>
            <a:endParaRPr lang="en-US" dirty="0">
              <a:latin typeface="Times New Roman" pitchFamily="18" charset="0"/>
              <a:cs typeface="Times New Roman" pitchFamily="18" charset="0"/>
            </a:endParaRPr>
          </a:p>
        </p:txBody>
      </p:sp>
      <p:pic>
        <p:nvPicPr>
          <p:cNvPr id="4" name="Content Placeholder 3"/>
          <p:cNvPicPr>
            <a:picLocks noGrp="1" noChangeAspect="1"/>
          </p:cNvPicPr>
          <p:nvPr>
            <p:ph idx="1"/>
          </p:nvPr>
        </p:nvPicPr>
        <p:blipFill>
          <a:blip r:embed="rId2" cstate="print"/>
          <a:stretch>
            <a:fillRect/>
          </a:stretch>
        </p:blipFill>
        <p:spPr>
          <a:xfrm>
            <a:off x="542131" y="1571625"/>
            <a:ext cx="9067799" cy="4800600"/>
          </a:xfrm>
          <a:prstGeom prst="rect">
            <a:avLst/>
          </a:prstGeom>
        </p:spPr>
      </p:pic>
    </p:spTree>
    <p:extLst>
      <p:ext uri="{BB962C8B-B14F-4D97-AF65-F5344CB8AC3E}">
        <p14:creationId xmlns="" xmlns:p14="http://schemas.microsoft.com/office/powerpoint/2010/main" val="35166602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40567</TotalTime>
  <Words>1356</Words>
  <Application>Microsoft Office PowerPoint</Application>
  <PresentationFormat>Custom</PresentationFormat>
  <Paragraphs>96</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HƯỚNG DẪN HẠCH TOÁN  NGHIỆP VỤ KẾ TOÁN PHÍ, LỆ PHÍ</vt:lpstr>
      <vt:lpstr>2. TÀI KHOẢN SỬ DỤNG</vt:lpstr>
      <vt:lpstr>TÀI KHOẢN 3373 – TẠM THU PHÍ, LỆ PHÍ</vt:lpstr>
      <vt:lpstr>TÀI KHOẢN 514  THU PHÍ ĐƯỢC KHẤU TRỪ, ĐỂ LẠI</vt:lpstr>
      <vt:lpstr>TK 3663 – PHÍ ĐƯỢC KHẤU TRỪ, ĐỂ LẠI CÁC KHOẢN NHẬN TRƯỚC CHƯA GHI THU</vt:lpstr>
      <vt:lpstr>TÀI KHOẢN 014: PHÍ ĐƯỢC KHẤU TRỪ, ĐỂ LẠI</vt:lpstr>
      <vt:lpstr>NGUYÊN TẮC KẾ TOÁN ĐỐI VỚI NGHIỆP VỤ PHÍ, LỆ PHÍ</vt:lpstr>
      <vt:lpstr>Slide 8</vt:lpstr>
      <vt:lpstr>4. SƠ ĐỒ HẠCH TOÁN KẾT CHUYỂN CHÊNH LỆCH THU – CHI HOẠT ĐỘNG THU PHÍ</vt:lpstr>
      <vt:lpstr>5. PHƯƠNG PHÁP HẠCH TOÁN KẾ TOÁN MỘT SỐ NGHIỆP VỤ CHỦ YẾU</vt:lpstr>
      <vt:lpstr>5. PHƯƠNG PHÁP HẠCH TOÁN KẾ TOÁN MỘT SỐ NGHIỆP VỤ CHỦ YẾU</vt:lpstr>
      <vt:lpstr>6. CÁC ĐIỂM THAY ĐỔI SO VỚI CHẾ ĐỘ CŨ</vt:lpstr>
      <vt:lpstr>7. CHỨNG TỪ, SỔ SÁCH, BÁO CÁO</vt:lpstr>
      <vt:lpstr>7. CHỨNG TỪ, SỔ SÁCH, BÁO CÁO</vt:lpstr>
      <vt:lpstr>7. CHỨNG TỪ, SỔ SÁCH, BÁO CÁO</vt:lpstr>
      <vt:lpstr>7. CHỨNG TỪ, SỔ SÁCH, BÁO CÁO</vt:lpstr>
      <vt:lpstr>7. CHỨNG TỪ, SỔ SÁCH, BÁO CÁO</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Viet Hung</cp:lastModifiedBy>
  <cp:revision>630</cp:revision>
  <cp:lastPrinted>1601-01-01T00:00:00Z</cp:lastPrinted>
  <dcterms:created xsi:type="dcterms:W3CDTF">2014-01-10T01:49:19Z</dcterms:created>
  <dcterms:modified xsi:type="dcterms:W3CDTF">2018-01-11T09:13:20Z</dcterms:modified>
</cp:coreProperties>
</file>